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52"/>
  </p:notesMasterIdLst>
  <p:handoutMasterIdLst>
    <p:handoutMasterId r:id="rId53"/>
  </p:handoutMasterIdLst>
  <p:sldIdLst>
    <p:sldId id="3243" r:id="rId2"/>
    <p:sldId id="3363" r:id="rId3"/>
    <p:sldId id="3389" r:id="rId4"/>
    <p:sldId id="3440" r:id="rId5"/>
    <p:sldId id="3441" r:id="rId6"/>
    <p:sldId id="3401" r:id="rId7"/>
    <p:sldId id="3442" r:id="rId8"/>
    <p:sldId id="3422" r:id="rId9"/>
    <p:sldId id="3444" r:id="rId10"/>
    <p:sldId id="3443" r:id="rId11"/>
    <p:sldId id="3445" r:id="rId12"/>
    <p:sldId id="3446" r:id="rId13"/>
    <p:sldId id="3447" r:id="rId14"/>
    <p:sldId id="3449" r:id="rId15"/>
    <p:sldId id="3450" r:id="rId16"/>
    <p:sldId id="3451" r:id="rId17"/>
    <p:sldId id="3452" r:id="rId18"/>
    <p:sldId id="3453" r:id="rId19"/>
    <p:sldId id="3454" r:id="rId20"/>
    <p:sldId id="3468" r:id="rId21"/>
    <p:sldId id="3455" r:id="rId22"/>
    <p:sldId id="3456" r:id="rId23"/>
    <p:sldId id="3457" r:id="rId24"/>
    <p:sldId id="3458" r:id="rId25"/>
    <p:sldId id="3459" r:id="rId26"/>
    <p:sldId id="3460" r:id="rId27"/>
    <p:sldId id="3461" r:id="rId28"/>
    <p:sldId id="3462" r:id="rId29"/>
    <p:sldId id="3463" r:id="rId30"/>
    <p:sldId id="3464" r:id="rId31"/>
    <p:sldId id="3466" r:id="rId32"/>
    <p:sldId id="3467" r:id="rId33"/>
    <p:sldId id="3402" r:id="rId34"/>
    <p:sldId id="3424" r:id="rId35"/>
    <p:sldId id="3469" r:id="rId36"/>
    <p:sldId id="3470" r:id="rId37"/>
    <p:sldId id="3472" r:id="rId38"/>
    <p:sldId id="3473" r:id="rId39"/>
    <p:sldId id="3474" r:id="rId40"/>
    <p:sldId id="3475" r:id="rId41"/>
    <p:sldId id="3476" r:id="rId42"/>
    <p:sldId id="3477" r:id="rId43"/>
    <p:sldId id="3478" r:id="rId44"/>
    <p:sldId id="3479" r:id="rId45"/>
    <p:sldId id="3480" r:id="rId46"/>
    <p:sldId id="3481" r:id="rId47"/>
    <p:sldId id="3482" r:id="rId48"/>
    <p:sldId id="3483" r:id="rId49"/>
    <p:sldId id="3484" r:id="rId50"/>
    <p:sldId id="3485" r:id="rId51"/>
  </p:sldIdLst>
  <p:sldSz cx="9145588" cy="5145088"/>
  <p:notesSz cx="6858000" cy="9144000"/>
  <p:custDataLst>
    <p:tags r:id="rId5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4999" indent="-129839"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256" indent="-2619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514" indent="-394032"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771" indent="-52612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803"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964"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6124"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285"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33"/>
    <a:srgbClr val="9F7B63"/>
    <a:srgbClr val="F48E77"/>
    <a:srgbClr val="A1BD70"/>
    <a:srgbClr val="889EB6"/>
    <a:srgbClr val="004236"/>
    <a:srgbClr val="169274"/>
    <a:srgbClr val="60AEA9"/>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05" autoAdjust="0"/>
    <p:restoredTop sz="92986" autoAdjust="0"/>
  </p:normalViewPr>
  <p:slideViewPr>
    <p:cSldViewPr>
      <p:cViewPr>
        <p:scale>
          <a:sx n="75" d="100"/>
          <a:sy n="75" d="100"/>
        </p:scale>
        <p:origin x="-2118" y="-720"/>
      </p:cViewPr>
      <p:guideLst>
        <p:guide orient="horz" pos="233"/>
        <p:guide orient="horz" pos="2976"/>
        <p:guide pos="2881"/>
        <p:guide pos="5397"/>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2019/10/10 Thursday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2019/10/10 Thursday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4032" algn="l" rtl="0" eaLnBrk="0" fontAlgn="base" hangingPunct="0">
      <a:spcBef>
        <a:spcPct val="30000"/>
      </a:spcBef>
      <a:spcAft>
        <a:spcPct val="0"/>
      </a:spcAft>
      <a:defRPr sz="900" kern="1200">
        <a:solidFill>
          <a:schemeClr val="tx1"/>
        </a:solidFill>
        <a:latin typeface="+mn-lt"/>
        <a:ea typeface="+mn-ea"/>
        <a:cs typeface="+mn-cs"/>
      </a:defRPr>
    </a:lvl2pPr>
    <a:lvl3pPr marL="649193" algn="l" rtl="0" eaLnBrk="0" fontAlgn="base" hangingPunct="0">
      <a:spcBef>
        <a:spcPct val="30000"/>
      </a:spcBef>
      <a:spcAft>
        <a:spcPct val="0"/>
      </a:spcAft>
      <a:defRPr sz="900" kern="1200">
        <a:solidFill>
          <a:schemeClr val="tx1"/>
        </a:solidFill>
        <a:latin typeface="+mn-lt"/>
        <a:ea typeface="+mn-ea"/>
        <a:cs typeface="+mn-cs"/>
      </a:defRPr>
    </a:lvl3pPr>
    <a:lvl4pPr marL="974353" algn="l" rtl="0" eaLnBrk="0" fontAlgn="base" hangingPunct="0">
      <a:spcBef>
        <a:spcPct val="30000"/>
      </a:spcBef>
      <a:spcAft>
        <a:spcPct val="0"/>
      </a:spcAft>
      <a:defRPr sz="900" kern="1200">
        <a:solidFill>
          <a:schemeClr val="tx1"/>
        </a:solidFill>
        <a:latin typeface="+mn-lt"/>
        <a:ea typeface="+mn-ea"/>
        <a:cs typeface="+mn-cs"/>
      </a:defRPr>
    </a:lvl4pPr>
    <a:lvl5pPr marL="1299514" algn="l" rtl="0" eaLnBrk="0" fontAlgn="base" hangingPunct="0">
      <a:spcBef>
        <a:spcPct val="30000"/>
      </a:spcBef>
      <a:spcAft>
        <a:spcPct val="0"/>
      </a:spcAft>
      <a:defRPr sz="900" kern="1200">
        <a:solidFill>
          <a:schemeClr val="tx1"/>
        </a:solidFill>
        <a:latin typeface="+mn-lt"/>
        <a:ea typeface="+mn-ea"/>
        <a:cs typeface="+mn-cs"/>
      </a:defRPr>
    </a:lvl5pPr>
    <a:lvl6pPr marL="1625443" algn="l" defTabSz="650177" rtl="0" eaLnBrk="1" latinLnBrk="0" hangingPunct="1">
      <a:defRPr sz="900" kern="1200">
        <a:solidFill>
          <a:schemeClr val="tx1"/>
        </a:solidFill>
        <a:latin typeface="+mn-lt"/>
        <a:ea typeface="+mn-ea"/>
        <a:cs typeface="+mn-cs"/>
      </a:defRPr>
    </a:lvl6pPr>
    <a:lvl7pPr marL="1950531" algn="l" defTabSz="650177" rtl="0" eaLnBrk="1" latinLnBrk="0" hangingPunct="1">
      <a:defRPr sz="900" kern="1200">
        <a:solidFill>
          <a:schemeClr val="tx1"/>
        </a:solidFill>
        <a:latin typeface="+mn-lt"/>
        <a:ea typeface="+mn-ea"/>
        <a:cs typeface="+mn-cs"/>
      </a:defRPr>
    </a:lvl7pPr>
    <a:lvl8pPr marL="2275621" algn="l" defTabSz="650177" rtl="0" eaLnBrk="1" latinLnBrk="0" hangingPunct="1">
      <a:defRPr sz="900" kern="1200">
        <a:solidFill>
          <a:schemeClr val="tx1"/>
        </a:solidFill>
        <a:latin typeface="+mn-lt"/>
        <a:ea typeface="+mn-ea"/>
        <a:cs typeface="+mn-cs"/>
      </a:defRPr>
    </a:lvl8pPr>
    <a:lvl9pPr marL="2600708" algn="l" defTabSz="650177"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777278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10</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11</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12</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13</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14</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15</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16</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17</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18</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19</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pPr/>
              <a:t>2</a:t>
            </a:fld>
            <a:endParaRPr lang="zh-CN" altLang="en-US"/>
          </a:p>
        </p:txBody>
      </p:sp>
    </p:spTree>
    <p:extLst>
      <p:ext uri="{BB962C8B-B14F-4D97-AF65-F5344CB8AC3E}">
        <p14:creationId xmlns:p14="http://schemas.microsoft.com/office/powerpoint/2010/main" val="3167561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20</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21</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22</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23</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24</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25</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26</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27</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28</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29</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3</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30</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31</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32</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33</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34</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4</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5</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6</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7</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8</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9</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697747"/>
      </p:ext>
    </p:extLst>
  </p:cSld>
  <p:clrMapOvr>
    <a:masterClrMapping/>
  </p:clrMapOvr>
  <p:transition spd="med" advClick="0" advTm="0">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2019/10/10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grpSp>
        <p:nvGrpSpPr>
          <p:cNvPr id="5" name="组合 3"/>
          <p:cNvGrpSpPr/>
          <p:nvPr userDrawn="1"/>
        </p:nvGrpSpPr>
        <p:grpSpPr bwMode="auto">
          <a:xfrm flipH="1">
            <a:off x="-3" y="248094"/>
            <a:ext cx="2745048" cy="507363"/>
            <a:chOff x="2370576" y="533400"/>
            <a:chExt cx="2417494" cy="675969"/>
          </a:xfrm>
          <a:solidFill>
            <a:srgbClr val="EE1C39"/>
          </a:solidFill>
        </p:grpSpPr>
        <p:sp>
          <p:nvSpPr>
            <p:cNvPr id="13" name="矩形 1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14" name="椭圆 1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cxnSp>
        <p:nvCxnSpPr>
          <p:cNvPr id="7" name="直接连接符 6"/>
          <p:cNvCxnSpPr/>
          <p:nvPr userDrawn="1"/>
        </p:nvCxnSpPr>
        <p:spPr>
          <a:xfrm>
            <a:off x="2556570" y="741864"/>
            <a:ext cx="6517010" cy="0"/>
          </a:xfrm>
          <a:prstGeom prst="line">
            <a:avLst/>
          </a:prstGeom>
          <a:ln>
            <a:prstDash val="sysDot"/>
          </a:ln>
        </p:spPr>
        <p:style>
          <a:lnRef idx="3">
            <a:schemeClr val="accent4"/>
          </a:lnRef>
          <a:fillRef idx="0">
            <a:schemeClr val="accent4"/>
          </a:fillRef>
          <a:effectRef idx="2">
            <a:schemeClr val="accent4"/>
          </a:effectRef>
          <a:fontRef idx="minor">
            <a:schemeClr val="tx1"/>
          </a:fontRef>
        </p:style>
      </p:cxnSp>
      <p:cxnSp>
        <p:nvCxnSpPr>
          <p:cNvPr id="17" name="直接连接符 16"/>
          <p:cNvCxnSpPr/>
          <p:nvPr userDrawn="1"/>
        </p:nvCxnSpPr>
        <p:spPr>
          <a:xfrm>
            <a:off x="4500786" y="321246"/>
            <a:ext cx="0" cy="415161"/>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8" name="直接连接符 17"/>
          <p:cNvCxnSpPr/>
          <p:nvPr userDrawn="1"/>
        </p:nvCxnSpPr>
        <p:spPr>
          <a:xfrm>
            <a:off x="5892941" y="321246"/>
            <a:ext cx="0" cy="415161"/>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9" name="直接连接符 18"/>
          <p:cNvCxnSpPr/>
          <p:nvPr userDrawn="1"/>
        </p:nvCxnSpPr>
        <p:spPr>
          <a:xfrm>
            <a:off x="7285096" y="321246"/>
            <a:ext cx="0" cy="415161"/>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0" name="直接连接符 19"/>
          <p:cNvCxnSpPr/>
          <p:nvPr userDrawn="1"/>
        </p:nvCxnSpPr>
        <p:spPr>
          <a:xfrm>
            <a:off x="8605242" y="321246"/>
            <a:ext cx="0" cy="415161"/>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pPr/>
              <a:t>2019/10/10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305018674"/>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pPr/>
              <a:t>2019/10/10 Thursday</a:t>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Lst>
  <p:transition spd="med" advClick="0" advTm="0">
    <p:push dir="r"/>
  </p:transition>
  <p:timing>
    <p:tnLst>
      <p:par>
        <p:cTn id="1" dur="indefinite" restart="never" nodeType="tmRoot"/>
      </p:par>
    </p:tnLst>
  </p:timing>
  <p:txStyles>
    <p:titleStyle>
      <a:lvl1pPr algn="l" defTabSz="650321"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321" rtl="0" eaLnBrk="1" latinLnBrk="0" hangingPunct="1">
        <a:defRPr sz="1300" kern="1200">
          <a:solidFill>
            <a:schemeClr val="tx1"/>
          </a:solidFill>
          <a:latin typeface="+mn-lt"/>
          <a:ea typeface="+mn-ea"/>
          <a:cs typeface="+mn-cs"/>
        </a:defRPr>
      </a:lvl1pPr>
      <a:lvl2pPr marL="325161" algn="l" defTabSz="650321" rtl="0" eaLnBrk="1" latinLnBrk="0" hangingPunct="1">
        <a:defRPr sz="1300" kern="1200">
          <a:solidFill>
            <a:schemeClr val="tx1"/>
          </a:solidFill>
          <a:latin typeface="+mn-lt"/>
          <a:ea typeface="+mn-ea"/>
          <a:cs typeface="+mn-cs"/>
        </a:defRPr>
      </a:lvl2pPr>
      <a:lvl3pPr marL="650321" algn="l" defTabSz="650321" rtl="0" eaLnBrk="1" latinLnBrk="0" hangingPunct="1">
        <a:defRPr sz="1300" kern="1200">
          <a:solidFill>
            <a:schemeClr val="tx1"/>
          </a:solidFill>
          <a:latin typeface="+mn-lt"/>
          <a:ea typeface="+mn-ea"/>
          <a:cs typeface="+mn-cs"/>
        </a:defRPr>
      </a:lvl3pPr>
      <a:lvl4pPr marL="975482" algn="l" defTabSz="650321" rtl="0" eaLnBrk="1" latinLnBrk="0" hangingPunct="1">
        <a:defRPr sz="1300" kern="1200">
          <a:solidFill>
            <a:schemeClr val="tx1"/>
          </a:solidFill>
          <a:latin typeface="+mn-lt"/>
          <a:ea typeface="+mn-ea"/>
          <a:cs typeface="+mn-cs"/>
        </a:defRPr>
      </a:lvl4pPr>
      <a:lvl5pPr marL="1300643" algn="l" defTabSz="650321" rtl="0" eaLnBrk="1" latinLnBrk="0" hangingPunct="1">
        <a:defRPr sz="1300" kern="1200">
          <a:solidFill>
            <a:schemeClr val="tx1"/>
          </a:solidFill>
          <a:latin typeface="+mn-lt"/>
          <a:ea typeface="+mn-ea"/>
          <a:cs typeface="+mn-cs"/>
        </a:defRPr>
      </a:lvl5pPr>
      <a:lvl6pPr marL="1625803" algn="l" defTabSz="650321" rtl="0" eaLnBrk="1" latinLnBrk="0" hangingPunct="1">
        <a:defRPr sz="1300" kern="1200">
          <a:solidFill>
            <a:schemeClr val="tx1"/>
          </a:solidFill>
          <a:latin typeface="+mn-lt"/>
          <a:ea typeface="+mn-ea"/>
          <a:cs typeface="+mn-cs"/>
        </a:defRPr>
      </a:lvl6pPr>
      <a:lvl7pPr marL="1950964" algn="l" defTabSz="650321" rtl="0" eaLnBrk="1" latinLnBrk="0" hangingPunct="1">
        <a:defRPr sz="1300" kern="1200">
          <a:solidFill>
            <a:schemeClr val="tx1"/>
          </a:solidFill>
          <a:latin typeface="+mn-lt"/>
          <a:ea typeface="+mn-ea"/>
          <a:cs typeface="+mn-cs"/>
        </a:defRPr>
      </a:lvl7pPr>
      <a:lvl8pPr marL="2276124" algn="l" defTabSz="650321" rtl="0" eaLnBrk="1" latinLnBrk="0" hangingPunct="1">
        <a:defRPr sz="1300" kern="1200">
          <a:solidFill>
            <a:schemeClr val="tx1"/>
          </a:solidFill>
          <a:latin typeface="+mn-lt"/>
          <a:ea typeface="+mn-ea"/>
          <a:cs typeface="+mn-cs"/>
        </a:defRPr>
      </a:lvl8pPr>
      <a:lvl9pPr marL="2601285" algn="l" defTabSz="65032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E:\&#21253;&#22270;&#35774;&#35745;\PPT&#37197;&#20048;\&#31185;&#25216;&#24863;&#12289;&#21160;&#24863;&#37197;&#20048;\Isaac%20Shepard%20-%20Letting%20Go.mp3"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3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8.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image" Target="../media/image17.tmp"/><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slideLayout" Target="../slideLayouts/slideLayout3.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s>
</file>

<file path=ppt/slides/_rels/slide36.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image" Target="../media/image17.tmp"/><Relationship Id="rId3" Type="http://schemas.openxmlformats.org/officeDocument/2006/relationships/tags" Target="../tags/tag28.xml"/><Relationship Id="rId21" Type="http://schemas.openxmlformats.org/officeDocument/2006/relationships/tags" Target="../tags/tag46.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slideLayout" Target="../slideLayouts/slideLayout3.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tags" Target="../tags/tag49.xml"/><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10" Type="http://schemas.openxmlformats.org/officeDocument/2006/relationships/tags" Target="../tags/tag35.xml"/><Relationship Id="rId19" Type="http://schemas.openxmlformats.org/officeDocument/2006/relationships/tags" Target="../tags/tag44.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s>
</file>

<file path=ppt/slides/_rels/slide37.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image" Target="../media/image17.tmp"/><Relationship Id="rId3" Type="http://schemas.openxmlformats.org/officeDocument/2006/relationships/tags" Target="../tags/tag52.xml"/><Relationship Id="rId21" Type="http://schemas.openxmlformats.org/officeDocument/2006/relationships/tags" Target="../tags/tag70.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slideLayout" Target="../slideLayouts/slideLayout3.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tags" Target="../tags/tag73.xml"/><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tags" Target="../tags/tag72.xml"/><Relationship Id="rId10" Type="http://schemas.openxmlformats.org/officeDocument/2006/relationships/tags" Target="../tags/tag59.xml"/><Relationship Id="rId19" Type="http://schemas.openxmlformats.org/officeDocument/2006/relationships/tags" Target="../tags/tag68.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tags" Target="../tags/tag71.xml"/></Relationships>
</file>

<file path=ppt/slides/_rels/slide38.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image" Target="../media/image17.tmp"/><Relationship Id="rId3" Type="http://schemas.openxmlformats.org/officeDocument/2006/relationships/tags" Target="../tags/tag76.xml"/><Relationship Id="rId21" Type="http://schemas.openxmlformats.org/officeDocument/2006/relationships/tags" Target="../tags/tag94.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slideLayout" Target="../slideLayouts/slideLayout3.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tags" Target="../tags/tag93.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tags" Target="../tags/tag97.xml"/><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tags" Target="../tags/tag96.xml"/><Relationship Id="rId10" Type="http://schemas.openxmlformats.org/officeDocument/2006/relationships/tags" Target="../tags/tag83.xml"/><Relationship Id="rId19" Type="http://schemas.openxmlformats.org/officeDocument/2006/relationships/tags" Target="../tags/tag92.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s>
</file>

<file path=ppt/slides/_rels/slide39.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tags" Target="../tags/tag115.xml"/><Relationship Id="rId26" Type="http://schemas.openxmlformats.org/officeDocument/2006/relationships/image" Target="../media/image17.tmp"/><Relationship Id="rId3" Type="http://schemas.openxmlformats.org/officeDocument/2006/relationships/tags" Target="../tags/tag100.xml"/><Relationship Id="rId21" Type="http://schemas.openxmlformats.org/officeDocument/2006/relationships/tags" Target="../tags/tag118.xml"/><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5" Type="http://schemas.openxmlformats.org/officeDocument/2006/relationships/slideLayout" Target="../slideLayouts/slideLayout3.xml"/><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tags" Target="../tags/tag117.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tags" Target="../tags/tag121.xml"/><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tags" Target="../tags/tag120.xml"/><Relationship Id="rId10" Type="http://schemas.openxmlformats.org/officeDocument/2006/relationships/tags" Target="../tags/tag107.xml"/><Relationship Id="rId19" Type="http://schemas.openxmlformats.org/officeDocument/2006/relationships/tags" Target="../tags/tag116.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tags" Target="../tags/tag119.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tags" Target="../tags/tag139.xml"/><Relationship Id="rId26" Type="http://schemas.openxmlformats.org/officeDocument/2006/relationships/image" Target="../media/image17.tmp"/><Relationship Id="rId3" Type="http://schemas.openxmlformats.org/officeDocument/2006/relationships/tags" Target="../tags/tag124.xml"/><Relationship Id="rId21" Type="http://schemas.openxmlformats.org/officeDocument/2006/relationships/tags" Target="../tags/tag142.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5" Type="http://schemas.openxmlformats.org/officeDocument/2006/relationships/slideLayout" Target="../slideLayouts/slideLayout3.xml"/><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tags" Target="../tags/tag141.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24" Type="http://schemas.openxmlformats.org/officeDocument/2006/relationships/tags" Target="../tags/tag145.xml"/><Relationship Id="rId5" Type="http://schemas.openxmlformats.org/officeDocument/2006/relationships/tags" Target="../tags/tag126.xml"/><Relationship Id="rId15" Type="http://schemas.openxmlformats.org/officeDocument/2006/relationships/tags" Target="../tags/tag136.xml"/><Relationship Id="rId23" Type="http://schemas.openxmlformats.org/officeDocument/2006/relationships/tags" Target="../tags/tag144.xml"/><Relationship Id="rId10" Type="http://schemas.openxmlformats.org/officeDocument/2006/relationships/tags" Target="../tags/tag131.xml"/><Relationship Id="rId19" Type="http://schemas.openxmlformats.org/officeDocument/2006/relationships/tags" Target="../tags/tag140.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tags" Target="../tags/tag143.xml"/></Relationships>
</file>

<file path=ppt/slides/_rels/slide41.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tags" Target="../tags/tag163.xml"/><Relationship Id="rId26" Type="http://schemas.openxmlformats.org/officeDocument/2006/relationships/image" Target="../media/image17.tmp"/><Relationship Id="rId3" Type="http://schemas.openxmlformats.org/officeDocument/2006/relationships/tags" Target="../tags/tag148.xml"/><Relationship Id="rId21" Type="http://schemas.openxmlformats.org/officeDocument/2006/relationships/tags" Target="../tags/tag166.xml"/><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tags" Target="../tags/tag162.xml"/><Relationship Id="rId25" Type="http://schemas.openxmlformats.org/officeDocument/2006/relationships/slideLayout" Target="../slideLayouts/slideLayout3.xml"/><Relationship Id="rId2" Type="http://schemas.openxmlformats.org/officeDocument/2006/relationships/tags" Target="../tags/tag147.xml"/><Relationship Id="rId16" Type="http://schemas.openxmlformats.org/officeDocument/2006/relationships/tags" Target="../tags/tag161.xml"/><Relationship Id="rId20" Type="http://schemas.openxmlformats.org/officeDocument/2006/relationships/tags" Target="../tags/tag165.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24" Type="http://schemas.openxmlformats.org/officeDocument/2006/relationships/tags" Target="../tags/tag169.xml"/><Relationship Id="rId5" Type="http://schemas.openxmlformats.org/officeDocument/2006/relationships/tags" Target="../tags/tag150.xml"/><Relationship Id="rId15" Type="http://schemas.openxmlformats.org/officeDocument/2006/relationships/tags" Target="../tags/tag160.xml"/><Relationship Id="rId23" Type="http://schemas.openxmlformats.org/officeDocument/2006/relationships/tags" Target="../tags/tag168.xml"/><Relationship Id="rId10" Type="http://schemas.openxmlformats.org/officeDocument/2006/relationships/tags" Target="../tags/tag155.xml"/><Relationship Id="rId19" Type="http://schemas.openxmlformats.org/officeDocument/2006/relationships/tags" Target="../tags/tag164.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tags" Target="../tags/tag167.xml"/></Relationships>
</file>

<file path=ppt/slides/_rels/slide42.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18" Type="http://schemas.openxmlformats.org/officeDocument/2006/relationships/tags" Target="../tags/tag187.xml"/><Relationship Id="rId26" Type="http://schemas.openxmlformats.org/officeDocument/2006/relationships/image" Target="../media/image17.tmp"/><Relationship Id="rId3" Type="http://schemas.openxmlformats.org/officeDocument/2006/relationships/tags" Target="../tags/tag172.xml"/><Relationship Id="rId21" Type="http://schemas.openxmlformats.org/officeDocument/2006/relationships/tags" Target="../tags/tag190.xml"/><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tags" Target="../tags/tag186.xml"/><Relationship Id="rId25" Type="http://schemas.openxmlformats.org/officeDocument/2006/relationships/slideLayout" Target="../slideLayouts/slideLayout3.xml"/><Relationship Id="rId2" Type="http://schemas.openxmlformats.org/officeDocument/2006/relationships/tags" Target="../tags/tag171.xml"/><Relationship Id="rId16" Type="http://schemas.openxmlformats.org/officeDocument/2006/relationships/tags" Target="../tags/tag185.xml"/><Relationship Id="rId20" Type="http://schemas.openxmlformats.org/officeDocument/2006/relationships/tags" Target="../tags/tag189.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24" Type="http://schemas.openxmlformats.org/officeDocument/2006/relationships/tags" Target="../tags/tag193.xml"/><Relationship Id="rId5" Type="http://schemas.openxmlformats.org/officeDocument/2006/relationships/tags" Target="../tags/tag174.xml"/><Relationship Id="rId15" Type="http://schemas.openxmlformats.org/officeDocument/2006/relationships/tags" Target="../tags/tag184.xml"/><Relationship Id="rId23" Type="http://schemas.openxmlformats.org/officeDocument/2006/relationships/tags" Target="../tags/tag192.xml"/><Relationship Id="rId10" Type="http://schemas.openxmlformats.org/officeDocument/2006/relationships/tags" Target="../tags/tag179.xml"/><Relationship Id="rId19" Type="http://schemas.openxmlformats.org/officeDocument/2006/relationships/tags" Target="../tags/tag188.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 Id="rId22" Type="http://schemas.openxmlformats.org/officeDocument/2006/relationships/tags" Target="../tags/tag191.xml"/></Relationships>
</file>

<file path=ppt/slides/_rels/slide43.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tags" Target="../tags/tag206.xml"/><Relationship Id="rId18" Type="http://schemas.openxmlformats.org/officeDocument/2006/relationships/tags" Target="../tags/tag211.xml"/><Relationship Id="rId26" Type="http://schemas.openxmlformats.org/officeDocument/2006/relationships/image" Target="../media/image17.tmp"/><Relationship Id="rId3" Type="http://schemas.openxmlformats.org/officeDocument/2006/relationships/tags" Target="../tags/tag196.xml"/><Relationship Id="rId21" Type="http://schemas.openxmlformats.org/officeDocument/2006/relationships/tags" Target="../tags/tag214.xml"/><Relationship Id="rId7" Type="http://schemas.openxmlformats.org/officeDocument/2006/relationships/tags" Target="../tags/tag200.xml"/><Relationship Id="rId12" Type="http://schemas.openxmlformats.org/officeDocument/2006/relationships/tags" Target="../tags/tag205.xml"/><Relationship Id="rId17" Type="http://schemas.openxmlformats.org/officeDocument/2006/relationships/tags" Target="../tags/tag210.xml"/><Relationship Id="rId25" Type="http://schemas.openxmlformats.org/officeDocument/2006/relationships/slideLayout" Target="../slideLayouts/slideLayout3.xml"/><Relationship Id="rId2" Type="http://schemas.openxmlformats.org/officeDocument/2006/relationships/tags" Target="../tags/tag195.xml"/><Relationship Id="rId16" Type="http://schemas.openxmlformats.org/officeDocument/2006/relationships/tags" Target="../tags/tag209.xml"/><Relationship Id="rId20" Type="http://schemas.openxmlformats.org/officeDocument/2006/relationships/tags" Target="../tags/tag213.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tags" Target="../tags/tag204.xml"/><Relationship Id="rId24" Type="http://schemas.openxmlformats.org/officeDocument/2006/relationships/tags" Target="../tags/tag217.xml"/><Relationship Id="rId5" Type="http://schemas.openxmlformats.org/officeDocument/2006/relationships/tags" Target="../tags/tag198.xml"/><Relationship Id="rId15" Type="http://schemas.openxmlformats.org/officeDocument/2006/relationships/tags" Target="../tags/tag208.xml"/><Relationship Id="rId23" Type="http://schemas.openxmlformats.org/officeDocument/2006/relationships/tags" Target="../tags/tag216.xml"/><Relationship Id="rId10" Type="http://schemas.openxmlformats.org/officeDocument/2006/relationships/tags" Target="../tags/tag203.xml"/><Relationship Id="rId19" Type="http://schemas.openxmlformats.org/officeDocument/2006/relationships/tags" Target="../tags/tag212.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tags" Target="../tags/tag207.xml"/><Relationship Id="rId22" Type="http://schemas.openxmlformats.org/officeDocument/2006/relationships/tags" Target="../tags/tag215.xml"/></Relationships>
</file>

<file path=ppt/slides/_rels/slide44.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18" Type="http://schemas.openxmlformats.org/officeDocument/2006/relationships/tags" Target="../tags/tag235.xml"/><Relationship Id="rId26" Type="http://schemas.openxmlformats.org/officeDocument/2006/relationships/image" Target="../media/image17.tmp"/><Relationship Id="rId3" Type="http://schemas.openxmlformats.org/officeDocument/2006/relationships/tags" Target="../tags/tag220.xml"/><Relationship Id="rId21" Type="http://schemas.openxmlformats.org/officeDocument/2006/relationships/tags" Target="../tags/tag238.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tags" Target="../tags/tag234.xml"/><Relationship Id="rId25" Type="http://schemas.openxmlformats.org/officeDocument/2006/relationships/slideLayout" Target="../slideLayouts/slideLayout3.xml"/><Relationship Id="rId2" Type="http://schemas.openxmlformats.org/officeDocument/2006/relationships/tags" Target="../tags/tag219.xml"/><Relationship Id="rId16" Type="http://schemas.openxmlformats.org/officeDocument/2006/relationships/tags" Target="../tags/tag233.xml"/><Relationship Id="rId20" Type="http://schemas.openxmlformats.org/officeDocument/2006/relationships/tags" Target="../tags/tag237.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24" Type="http://schemas.openxmlformats.org/officeDocument/2006/relationships/tags" Target="../tags/tag241.xml"/><Relationship Id="rId5" Type="http://schemas.openxmlformats.org/officeDocument/2006/relationships/tags" Target="../tags/tag222.xml"/><Relationship Id="rId15" Type="http://schemas.openxmlformats.org/officeDocument/2006/relationships/tags" Target="../tags/tag232.xml"/><Relationship Id="rId23" Type="http://schemas.openxmlformats.org/officeDocument/2006/relationships/tags" Target="../tags/tag240.xml"/><Relationship Id="rId10" Type="http://schemas.openxmlformats.org/officeDocument/2006/relationships/tags" Target="../tags/tag227.xml"/><Relationship Id="rId19" Type="http://schemas.openxmlformats.org/officeDocument/2006/relationships/tags" Target="../tags/tag236.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 Id="rId22" Type="http://schemas.openxmlformats.org/officeDocument/2006/relationships/tags" Target="../tags/tag239.xml"/></Relationships>
</file>

<file path=ppt/slides/_rels/slide45.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tags" Target="../tags/tag254.xml"/><Relationship Id="rId18" Type="http://schemas.openxmlformats.org/officeDocument/2006/relationships/tags" Target="../tags/tag259.xml"/><Relationship Id="rId26" Type="http://schemas.openxmlformats.org/officeDocument/2006/relationships/image" Target="../media/image17.tmp"/><Relationship Id="rId3" Type="http://schemas.openxmlformats.org/officeDocument/2006/relationships/tags" Target="../tags/tag244.xml"/><Relationship Id="rId21" Type="http://schemas.openxmlformats.org/officeDocument/2006/relationships/tags" Target="../tags/tag262.xml"/><Relationship Id="rId7" Type="http://schemas.openxmlformats.org/officeDocument/2006/relationships/tags" Target="../tags/tag248.xml"/><Relationship Id="rId12" Type="http://schemas.openxmlformats.org/officeDocument/2006/relationships/tags" Target="../tags/tag253.xml"/><Relationship Id="rId17" Type="http://schemas.openxmlformats.org/officeDocument/2006/relationships/tags" Target="../tags/tag258.xml"/><Relationship Id="rId25" Type="http://schemas.openxmlformats.org/officeDocument/2006/relationships/slideLayout" Target="../slideLayouts/slideLayout3.xml"/><Relationship Id="rId2" Type="http://schemas.openxmlformats.org/officeDocument/2006/relationships/tags" Target="../tags/tag243.xml"/><Relationship Id="rId16" Type="http://schemas.openxmlformats.org/officeDocument/2006/relationships/tags" Target="../tags/tag257.xml"/><Relationship Id="rId20" Type="http://schemas.openxmlformats.org/officeDocument/2006/relationships/tags" Target="../tags/tag261.xml"/><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24" Type="http://schemas.openxmlformats.org/officeDocument/2006/relationships/tags" Target="../tags/tag265.xml"/><Relationship Id="rId5" Type="http://schemas.openxmlformats.org/officeDocument/2006/relationships/tags" Target="../tags/tag246.xml"/><Relationship Id="rId15" Type="http://schemas.openxmlformats.org/officeDocument/2006/relationships/tags" Target="../tags/tag256.xml"/><Relationship Id="rId23" Type="http://schemas.openxmlformats.org/officeDocument/2006/relationships/tags" Target="../tags/tag264.xml"/><Relationship Id="rId10" Type="http://schemas.openxmlformats.org/officeDocument/2006/relationships/tags" Target="../tags/tag251.xml"/><Relationship Id="rId19" Type="http://schemas.openxmlformats.org/officeDocument/2006/relationships/tags" Target="../tags/tag260.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tags" Target="../tags/tag255.xml"/><Relationship Id="rId22" Type="http://schemas.openxmlformats.org/officeDocument/2006/relationships/tags" Target="../tags/tag263.xml"/></Relationships>
</file>

<file path=ppt/slides/_rels/slide46.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tags" Target="../tags/tag278.xml"/><Relationship Id="rId18" Type="http://schemas.openxmlformats.org/officeDocument/2006/relationships/tags" Target="../tags/tag283.xml"/><Relationship Id="rId26" Type="http://schemas.openxmlformats.org/officeDocument/2006/relationships/image" Target="../media/image17.tmp"/><Relationship Id="rId3" Type="http://schemas.openxmlformats.org/officeDocument/2006/relationships/tags" Target="../tags/tag268.xml"/><Relationship Id="rId21" Type="http://schemas.openxmlformats.org/officeDocument/2006/relationships/tags" Target="../tags/tag286.xml"/><Relationship Id="rId7" Type="http://schemas.openxmlformats.org/officeDocument/2006/relationships/tags" Target="../tags/tag272.xml"/><Relationship Id="rId12" Type="http://schemas.openxmlformats.org/officeDocument/2006/relationships/tags" Target="../tags/tag277.xml"/><Relationship Id="rId17" Type="http://schemas.openxmlformats.org/officeDocument/2006/relationships/tags" Target="../tags/tag282.xml"/><Relationship Id="rId25" Type="http://schemas.openxmlformats.org/officeDocument/2006/relationships/slideLayout" Target="../slideLayouts/slideLayout3.xml"/><Relationship Id="rId2" Type="http://schemas.openxmlformats.org/officeDocument/2006/relationships/tags" Target="../tags/tag267.xml"/><Relationship Id="rId16" Type="http://schemas.openxmlformats.org/officeDocument/2006/relationships/tags" Target="../tags/tag281.xml"/><Relationship Id="rId20" Type="http://schemas.openxmlformats.org/officeDocument/2006/relationships/tags" Target="../tags/tag285.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24" Type="http://schemas.openxmlformats.org/officeDocument/2006/relationships/tags" Target="../tags/tag289.xml"/><Relationship Id="rId5" Type="http://schemas.openxmlformats.org/officeDocument/2006/relationships/tags" Target="../tags/tag270.xml"/><Relationship Id="rId15" Type="http://schemas.openxmlformats.org/officeDocument/2006/relationships/tags" Target="../tags/tag280.xml"/><Relationship Id="rId23" Type="http://schemas.openxmlformats.org/officeDocument/2006/relationships/tags" Target="../tags/tag288.xml"/><Relationship Id="rId10" Type="http://schemas.openxmlformats.org/officeDocument/2006/relationships/tags" Target="../tags/tag275.xml"/><Relationship Id="rId19" Type="http://schemas.openxmlformats.org/officeDocument/2006/relationships/tags" Target="../tags/tag284.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 Id="rId22" Type="http://schemas.openxmlformats.org/officeDocument/2006/relationships/tags" Target="../tags/tag287.xml"/></Relationships>
</file>

<file path=ppt/slides/_rels/slide47.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18" Type="http://schemas.openxmlformats.org/officeDocument/2006/relationships/tags" Target="../tags/tag307.xml"/><Relationship Id="rId26" Type="http://schemas.openxmlformats.org/officeDocument/2006/relationships/image" Target="../media/image17.tmp"/><Relationship Id="rId3" Type="http://schemas.openxmlformats.org/officeDocument/2006/relationships/tags" Target="../tags/tag292.xml"/><Relationship Id="rId21" Type="http://schemas.openxmlformats.org/officeDocument/2006/relationships/tags" Target="../tags/tag310.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tags" Target="../tags/tag306.xml"/><Relationship Id="rId25" Type="http://schemas.openxmlformats.org/officeDocument/2006/relationships/slideLayout" Target="../slideLayouts/slideLayout3.xml"/><Relationship Id="rId2" Type="http://schemas.openxmlformats.org/officeDocument/2006/relationships/tags" Target="../tags/tag291.xml"/><Relationship Id="rId16" Type="http://schemas.openxmlformats.org/officeDocument/2006/relationships/tags" Target="../tags/tag305.xml"/><Relationship Id="rId20" Type="http://schemas.openxmlformats.org/officeDocument/2006/relationships/tags" Target="../tags/tag309.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24" Type="http://schemas.openxmlformats.org/officeDocument/2006/relationships/tags" Target="../tags/tag313.xml"/><Relationship Id="rId5" Type="http://schemas.openxmlformats.org/officeDocument/2006/relationships/tags" Target="../tags/tag294.xml"/><Relationship Id="rId15" Type="http://schemas.openxmlformats.org/officeDocument/2006/relationships/tags" Target="../tags/tag304.xml"/><Relationship Id="rId23" Type="http://schemas.openxmlformats.org/officeDocument/2006/relationships/tags" Target="../tags/tag312.xml"/><Relationship Id="rId10" Type="http://schemas.openxmlformats.org/officeDocument/2006/relationships/tags" Target="../tags/tag299.xml"/><Relationship Id="rId19" Type="http://schemas.openxmlformats.org/officeDocument/2006/relationships/tags" Target="../tags/tag308.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 Id="rId22" Type="http://schemas.openxmlformats.org/officeDocument/2006/relationships/tags" Target="../tags/tag311.xml"/></Relationships>
</file>

<file path=ppt/slides/_rels/slide48.xml.rels><?xml version="1.0" encoding="UTF-8" standalone="yes"?>
<Relationships xmlns="http://schemas.openxmlformats.org/package/2006/relationships"><Relationship Id="rId8" Type="http://schemas.openxmlformats.org/officeDocument/2006/relationships/tags" Target="../tags/tag321.xml"/><Relationship Id="rId13" Type="http://schemas.openxmlformats.org/officeDocument/2006/relationships/tags" Target="../tags/tag326.xml"/><Relationship Id="rId18" Type="http://schemas.openxmlformats.org/officeDocument/2006/relationships/tags" Target="../tags/tag331.xml"/><Relationship Id="rId26" Type="http://schemas.openxmlformats.org/officeDocument/2006/relationships/image" Target="../media/image17.tmp"/><Relationship Id="rId3" Type="http://schemas.openxmlformats.org/officeDocument/2006/relationships/tags" Target="../tags/tag316.xml"/><Relationship Id="rId21" Type="http://schemas.openxmlformats.org/officeDocument/2006/relationships/tags" Target="../tags/tag334.xml"/><Relationship Id="rId7" Type="http://schemas.openxmlformats.org/officeDocument/2006/relationships/tags" Target="../tags/tag320.xml"/><Relationship Id="rId12" Type="http://schemas.openxmlformats.org/officeDocument/2006/relationships/tags" Target="../tags/tag325.xml"/><Relationship Id="rId17" Type="http://schemas.openxmlformats.org/officeDocument/2006/relationships/tags" Target="../tags/tag330.xml"/><Relationship Id="rId25" Type="http://schemas.openxmlformats.org/officeDocument/2006/relationships/slideLayout" Target="../slideLayouts/slideLayout3.xml"/><Relationship Id="rId2" Type="http://schemas.openxmlformats.org/officeDocument/2006/relationships/tags" Target="../tags/tag315.xml"/><Relationship Id="rId16" Type="http://schemas.openxmlformats.org/officeDocument/2006/relationships/tags" Target="../tags/tag329.xml"/><Relationship Id="rId20" Type="http://schemas.openxmlformats.org/officeDocument/2006/relationships/tags" Target="../tags/tag333.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tags" Target="../tags/tag324.xml"/><Relationship Id="rId24" Type="http://schemas.openxmlformats.org/officeDocument/2006/relationships/tags" Target="../tags/tag337.xml"/><Relationship Id="rId5" Type="http://schemas.openxmlformats.org/officeDocument/2006/relationships/tags" Target="../tags/tag318.xml"/><Relationship Id="rId15" Type="http://schemas.openxmlformats.org/officeDocument/2006/relationships/tags" Target="../tags/tag328.xml"/><Relationship Id="rId23" Type="http://schemas.openxmlformats.org/officeDocument/2006/relationships/tags" Target="../tags/tag336.xml"/><Relationship Id="rId10" Type="http://schemas.openxmlformats.org/officeDocument/2006/relationships/tags" Target="../tags/tag323.xml"/><Relationship Id="rId19" Type="http://schemas.openxmlformats.org/officeDocument/2006/relationships/tags" Target="../tags/tag332.xml"/><Relationship Id="rId4" Type="http://schemas.openxmlformats.org/officeDocument/2006/relationships/tags" Target="../tags/tag317.xml"/><Relationship Id="rId9" Type="http://schemas.openxmlformats.org/officeDocument/2006/relationships/tags" Target="../tags/tag322.xml"/><Relationship Id="rId14" Type="http://schemas.openxmlformats.org/officeDocument/2006/relationships/tags" Target="../tags/tag327.xml"/><Relationship Id="rId22" Type="http://schemas.openxmlformats.org/officeDocument/2006/relationships/tags" Target="../tags/tag335.xml"/></Relationships>
</file>

<file path=ppt/slides/_rels/slide49.xml.rels><?xml version="1.0" encoding="UTF-8" standalone="yes"?>
<Relationships xmlns="http://schemas.openxmlformats.org/package/2006/relationships"><Relationship Id="rId8" Type="http://schemas.openxmlformats.org/officeDocument/2006/relationships/tags" Target="../tags/tag345.xml"/><Relationship Id="rId13" Type="http://schemas.openxmlformats.org/officeDocument/2006/relationships/tags" Target="../tags/tag350.xml"/><Relationship Id="rId18" Type="http://schemas.openxmlformats.org/officeDocument/2006/relationships/tags" Target="../tags/tag355.xml"/><Relationship Id="rId26" Type="http://schemas.openxmlformats.org/officeDocument/2006/relationships/image" Target="../media/image17.tmp"/><Relationship Id="rId3" Type="http://schemas.openxmlformats.org/officeDocument/2006/relationships/tags" Target="../tags/tag340.xml"/><Relationship Id="rId21" Type="http://schemas.openxmlformats.org/officeDocument/2006/relationships/tags" Target="../tags/tag358.xml"/><Relationship Id="rId7" Type="http://schemas.openxmlformats.org/officeDocument/2006/relationships/tags" Target="../tags/tag344.xml"/><Relationship Id="rId12" Type="http://schemas.openxmlformats.org/officeDocument/2006/relationships/tags" Target="../tags/tag349.xml"/><Relationship Id="rId17" Type="http://schemas.openxmlformats.org/officeDocument/2006/relationships/tags" Target="../tags/tag354.xml"/><Relationship Id="rId25" Type="http://schemas.openxmlformats.org/officeDocument/2006/relationships/slideLayout" Target="../slideLayouts/slideLayout3.xml"/><Relationship Id="rId2" Type="http://schemas.openxmlformats.org/officeDocument/2006/relationships/tags" Target="../tags/tag339.xml"/><Relationship Id="rId16" Type="http://schemas.openxmlformats.org/officeDocument/2006/relationships/tags" Target="../tags/tag353.xml"/><Relationship Id="rId20" Type="http://schemas.openxmlformats.org/officeDocument/2006/relationships/tags" Target="../tags/tag357.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tags" Target="../tags/tag348.xml"/><Relationship Id="rId24" Type="http://schemas.openxmlformats.org/officeDocument/2006/relationships/tags" Target="../tags/tag361.xml"/><Relationship Id="rId5" Type="http://schemas.openxmlformats.org/officeDocument/2006/relationships/tags" Target="../tags/tag342.xml"/><Relationship Id="rId15" Type="http://schemas.openxmlformats.org/officeDocument/2006/relationships/tags" Target="../tags/tag352.xml"/><Relationship Id="rId23" Type="http://schemas.openxmlformats.org/officeDocument/2006/relationships/tags" Target="../tags/tag360.xml"/><Relationship Id="rId10" Type="http://schemas.openxmlformats.org/officeDocument/2006/relationships/tags" Target="../tags/tag347.xml"/><Relationship Id="rId19" Type="http://schemas.openxmlformats.org/officeDocument/2006/relationships/tags" Target="../tags/tag356.xml"/><Relationship Id="rId4" Type="http://schemas.openxmlformats.org/officeDocument/2006/relationships/tags" Target="../tags/tag341.xml"/><Relationship Id="rId9" Type="http://schemas.openxmlformats.org/officeDocument/2006/relationships/tags" Target="../tags/tag346.xml"/><Relationship Id="rId14" Type="http://schemas.openxmlformats.org/officeDocument/2006/relationships/tags" Target="../tags/tag351.xml"/><Relationship Id="rId22" Type="http://schemas.openxmlformats.org/officeDocument/2006/relationships/tags" Target="../tags/tag35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tags" Target="../tags/tag374.xml"/><Relationship Id="rId18" Type="http://schemas.openxmlformats.org/officeDocument/2006/relationships/tags" Target="../tags/tag379.xml"/><Relationship Id="rId26" Type="http://schemas.openxmlformats.org/officeDocument/2006/relationships/slide" Target="slide2.xml"/><Relationship Id="rId3" Type="http://schemas.openxmlformats.org/officeDocument/2006/relationships/tags" Target="../tags/tag364.xml"/><Relationship Id="rId21" Type="http://schemas.openxmlformats.org/officeDocument/2006/relationships/tags" Target="../tags/tag382.xml"/><Relationship Id="rId7" Type="http://schemas.openxmlformats.org/officeDocument/2006/relationships/tags" Target="../tags/tag368.xml"/><Relationship Id="rId12" Type="http://schemas.openxmlformats.org/officeDocument/2006/relationships/tags" Target="../tags/tag373.xml"/><Relationship Id="rId17" Type="http://schemas.openxmlformats.org/officeDocument/2006/relationships/tags" Target="../tags/tag378.xml"/><Relationship Id="rId25" Type="http://schemas.openxmlformats.org/officeDocument/2006/relationships/slideLayout" Target="../slideLayouts/slideLayout3.xml"/><Relationship Id="rId2" Type="http://schemas.openxmlformats.org/officeDocument/2006/relationships/tags" Target="../tags/tag363.xml"/><Relationship Id="rId16" Type="http://schemas.openxmlformats.org/officeDocument/2006/relationships/tags" Target="../tags/tag377.xml"/><Relationship Id="rId20" Type="http://schemas.openxmlformats.org/officeDocument/2006/relationships/tags" Target="../tags/tag381.xml"/><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tags" Target="../tags/tag372.xml"/><Relationship Id="rId24" Type="http://schemas.openxmlformats.org/officeDocument/2006/relationships/tags" Target="../tags/tag385.xml"/><Relationship Id="rId5" Type="http://schemas.openxmlformats.org/officeDocument/2006/relationships/tags" Target="../tags/tag366.xml"/><Relationship Id="rId15" Type="http://schemas.openxmlformats.org/officeDocument/2006/relationships/tags" Target="../tags/tag376.xml"/><Relationship Id="rId23" Type="http://schemas.openxmlformats.org/officeDocument/2006/relationships/tags" Target="../tags/tag384.xml"/><Relationship Id="rId10" Type="http://schemas.openxmlformats.org/officeDocument/2006/relationships/tags" Target="../tags/tag371.xml"/><Relationship Id="rId19" Type="http://schemas.openxmlformats.org/officeDocument/2006/relationships/tags" Target="../tags/tag380.xml"/><Relationship Id="rId4" Type="http://schemas.openxmlformats.org/officeDocument/2006/relationships/tags" Target="../tags/tag365.xml"/><Relationship Id="rId9" Type="http://schemas.openxmlformats.org/officeDocument/2006/relationships/tags" Target="../tags/tag370.xml"/><Relationship Id="rId14" Type="http://schemas.openxmlformats.org/officeDocument/2006/relationships/tags" Target="../tags/tag375.xml"/><Relationship Id="rId22" Type="http://schemas.openxmlformats.org/officeDocument/2006/relationships/tags" Target="../tags/tag383.xml"/><Relationship Id="rId27" Type="http://schemas.openxmlformats.org/officeDocument/2006/relationships/image" Target="../media/image17.tmp"/></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tyu.jpg"/>
          <p:cNvPicPr>
            <a:picLocks noChangeAspect="1" noChangeArrowheads="1"/>
          </p:cNvPicPr>
          <p:nvPr/>
        </p:nvPicPr>
        <p:blipFill>
          <a:blip r:embed="rId4" cstate="print"/>
          <a:srcRect/>
          <a:stretch>
            <a:fillRect/>
          </a:stretch>
        </p:blipFill>
        <p:spPr bwMode="auto">
          <a:xfrm>
            <a:off x="0" y="-1547"/>
            <a:ext cx="9145588" cy="5146635"/>
          </a:xfrm>
          <a:prstGeom prst="rect">
            <a:avLst/>
          </a:prstGeom>
          <a:noFill/>
        </p:spPr>
      </p:pic>
      <p:sp>
        <p:nvSpPr>
          <p:cNvPr id="18" name="矩形 259"/>
          <p:cNvSpPr>
            <a:spLocks noChangeArrowheads="1"/>
          </p:cNvSpPr>
          <p:nvPr/>
        </p:nvSpPr>
        <p:spPr bwMode="auto">
          <a:xfrm>
            <a:off x="1876030" y="1984612"/>
            <a:ext cx="557708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cap="all" smtClean="0">
                <a:solidFill>
                  <a:schemeClr val="tx1">
                    <a:lumMod val="65000"/>
                    <a:lumOff val="35000"/>
                  </a:schemeClr>
                </a:solidFill>
                <a:cs typeface="Arial" panose="020B0604020202020204" pitchFamily="34" charset="0"/>
              </a:rPr>
              <a:t>数制转换</a:t>
            </a:r>
            <a:endParaRPr lang="zh-CN" altLang="en-US" sz="4000" b="1" cap="all" dirty="0">
              <a:solidFill>
                <a:schemeClr val="tx1">
                  <a:lumMod val="65000"/>
                  <a:lumOff val="35000"/>
                </a:schemeClr>
              </a:solidFill>
              <a:cs typeface="Arial" panose="020B0604020202020204" pitchFamily="34" charset="0"/>
            </a:endParaRPr>
          </a:p>
        </p:txBody>
      </p:sp>
      <p:sp>
        <p:nvSpPr>
          <p:cNvPr id="20" name="矩形 259"/>
          <p:cNvSpPr>
            <a:spLocks noChangeArrowheads="1"/>
          </p:cNvSpPr>
          <p:nvPr/>
        </p:nvSpPr>
        <p:spPr bwMode="auto">
          <a:xfrm>
            <a:off x="1260426" y="876616"/>
            <a:ext cx="69127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cap="all" dirty="0" smtClean="0">
                <a:solidFill>
                  <a:schemeClr val="accent1"/>
                </a:solidFill>
                <a:latin typeface="Agency FB" panose="020B0503020202020204" pitchFamily="34" charset="0"/>
                <a:cs typeface="Arial" panose="020B0604020202020204" pitchFamily="34" charset="0"/>
              </a:rPr>
              <a:t>计算机应用基础</a:t>
            </a:r>
            <a:endParaRPr lang="zh-CN" altLang="en-US" sz="6600" b="1" cap="all" dirty="0">
              <a:solidFill>
                <a:schemeClr val="accent1"/>
              </a:solidFill>
              <a:latin typeface="Agency FB" panose="020B0503020202020204" pitchFamily="34" charset="0"/>
              <a:cs typeface="Arial" panose="020B0604020202020204" pitchFamily="34" charset="0"/>
            </a:endParaRPr>
          </a:p>
        </p:txBody>
      </p:sp>
      <p:sp>
        <p:nvSpPr>
          <p:cNvPr id="21" name="矩形 259"/>
          <p:cNvSpPr>
            <a:spLocks noChangeArrowheads="1"/>
          </p:cNvSpPr>
          <p:nvPr/>
        </p:nvSpPr>
        <p:spPr bwMode="auto">
          <a:xfrm>
            <a:off x="1876030" y="3035950"/>
            <a:ext cx="5577084"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dirty="0" smtClean="0">
                <a:solidFill>
                  <a:schemeClr val="tx1">
                    <a:lumMod val="65000"/>
                    <a:lumOff val="35000"/>
                  </a:schemeClr>
                </a:solidFill>
                <a:cs typeface="Arial" panose="020B0604020202020204" pitchFamily="34" charset="0"/>
              </a:rPr>
              <a:t>授课教师：李敬霓</a:t>
            </a:r>
            <a:endParaRPr lang="en-US" altLang="zh-CN" sz="1200" dirty="0">
              <a:solidFill>
                <a:schemeClr val="tx1">
                  <a:lumMod val="65000"/>
                  <a:lumOff val="35000"/>
                </a:schemeClr>
              </a:solidFill>
              <a:cs typeface="Arial" panose="020B0604020202020204" pitchFamily="34" charset="0"/>
            </a:endParaRPr>
          </a:p>
          <a:p>
            <a:pPr algn="ctr">
              <a:buNone/>
            </a:pPr>
            <a:r>
              <a:rPr lang="zh-CN" altLang="en-US" sz="1200" dirty="0" smtClean="0">
                <a:solidFill>
                  <a:schemeClr val="tx1">
                    <a:lumMod val="65000"/>
                    <a:lumOff val="35000"/>
                  </a:schemeClr>
                </a:solidFill>
                <a:cs typeface="Arial" panose="020B0604020202020204" pitchFamily="34" charset="0"/>
              </a:rPr>
              <a:t>合肥科技职业学院 汽车工程系</a:t>
            </a:r>
            <a:endParaRPr lang="en-US" altLang="zh-CN" sz="1200" dirty="0" smtClean="0">
              <a:solidFill>
                <a:schemeClr val="tx1">
                  <a:lumMod val="65000"/>
                  <a:lumOff val="35000"/>
                </a:schemeClr>
              </a:solidFill>
              <a:cs typeface="Arial" panose="020B0604020202020204" pitchFamily="34" charset="0"/>
            </a:endParaRPr>
          </a:p>
        </p:txBody>
      </p:sp>
      <p:pic>
        <p:nvPicPr>
          <p:cNvPr id="8" name="Isaac Shepard - Letting Go.mp3">
            <a:hlinkClick r:id="" action="ppaction://media"/>
          </p:cNvPr>
          <p:cNvPicPr>
            <a:picLocks noRot="1" noChangeAspect="1"/>
          </p:cNvPicPr>
          <p:nvPr>
            <a:audioFile r:link="rId1"/>
          </p:nvPr>
        </p:nvPicPr>
        <p:blipFill>
          <a:blip r:embed="rId5" cstate="print"/>
          <a:stretch>
            <a:fillRect/>
          </a:stretch>
        </p:blipFill>
        <p:spPr>
          <a:xfrm>
            <a:off x="-304800" y="124272"/>
            <a:ext cx="304800" cy="304800"/>
          </a:xfrm>
          <a:prstGeom prst="rect">
            <a:avLst/>
          </a:prstGeom>
        </p:spPr>
      </p:pic>
    </p:spTree>
    <p:extLst>
      <p:ext uri="{BB962C8B-B14F-4D97-AF65-F5344CB8AC3E}">
        <p14:creationId xmlns:p14="http://schemas.microsoft.com/office/powerpoint/2010/main" val="2485609393"/>
      </p:ext>
    </p:extLst>
  </p:cSld>
  <p:clrMapOvr>
    <a:masterClrMapping/>
  </p:clrMapOvr>
  <mc:AlternateContent xmlns:mc="http://schemas.openxmlformats.org/markup-compatibility/2006" xmlns:p14="http://schemas.microsoft.com/office/powerpoint/2010/main">
    <mc:Choice Requires="p14">
      <p:transition spd="slow" p14:dur="999"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strVal val="#ppt_w+.3"/>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Effect transition="in" filter="fade">
                                      <p:cBhvr>
                                        <p:cTn id="13" dur="1000"/>
                                        <p:tgtEl>
                                          <p:spTgt spid="1026"/>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 calcmode="lin" valueType="num">
                                      <p:cBhvr>
                                        <p:cTn id="1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0"/>
                                        </p:tgtEl>
                                      </p:cBhvr>
                                    </p:animEffect>
                                  </p:childTnLst>
                                </p:cTn>
                              </p:par>
                            </p:childTnLst>
                          </p:cTn>
                        </p:par>
                        <p:par>
                          <p:cTn id="22" fill="hold">
                            <p:stCondLst>
                              <p:cond delay="18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20"/>
                                        </p:tgtEl>
                                      </p:cBhvr>
                                    </p:animEffect>
                                    <p:animScale>
                                      <p:cBhvr>
                                        <p:cTn id="25" dur="250" autoRev="1" fill="hold"/>
                                        <p:tgtEl>
                                          <p:spTgt spid="20"/>
                                        </p:tgtEl>
                                      </p:cBhvr>
                                      <p:by x="105000" y="105000"/>
                                    </p:animScale>
                                  </p:childTnLst>
                                </p:cTn>
                              </p:par>
                            </p:childTnLst>
                          </p:cTn>
                        </p:par>
                        <p:par>
                          <p:cTn id="26" fill="hold">
                            <p:stCondLst>
                              <p:cond delay="23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8"/>
                                        </p:tgtEl>
                                        <p:attrNameLst>
                                          <p:attrName>ppt_y</p:attrName>
                                        </p:attrNameLst>
                                      </p:cBhvr>
                                      <p:tavLst>
                                        <p:tav tm="0">
                                          <p:val>
                                            <p:strVal val="#ppt_y"/>
                                          </p:val>
                                        </p:tav>
                                        <p:tav tm="100000">
                                          <p:val>
                                            <p:strVal val="#ppt_y"/>
                                          </p:val>
                                        </p:tav>
                                      </p:tavLst>
                                    </p:anim>
                                    <p:anim calcmode="lin" valueType="num">
                                      <p:cBhvr>
                                        <p:cTn id="3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8"/>
                                        </p:tgtEl>
                                      </p:cBhvr>
                                    </p:animEffect>
                                  </p:childTnLst>
                                </p:cTn>
                              </p:par>
                            </p:childTnLst>
                          </p:cTn>
                        </p:par>
                        <p:par>
                          <p:cTn id="34" fill="hold">
                            <p:stCondLst>
                              <p:cond delay="295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par>
                          <p:cTn id="38" fill="hold">
                            <p:stCondLst>
                              <p:cond delay="34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1"/>
                                        </p:tgtEl>
                                        <p:attrNameLst>
                                          <p:attrName>ppt_y</p:attrName>
                                        </p:attrNameLst>
                                      </p:cBhvr>
                                      <p:tavLst>
                                        <p:tav tm="0">
                                          <p:val>
                                            <p:strVal val="#ppt_y"/>
                                          </p:val>
                                        </p:tav>
                                        <p:tav tm="100000">
                                          <p:val>
                                            <p:strVal val="#ppt_y"/>
                                          </p:val>
                                        </p:tav>
                                      </p:tavLst>
                                    </p:anim>
                                    <p:anim calcmode="lin" valueType="num">
                                      <p:cBhvr>
                                        <p:cTn id="4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1"/>
                                        </p:tgtEl>
                                      </p:cBhvr>
                                    </p:animEffect>
                                  </p:childTnLst>
                                </p:cTn>
                              </p:par>
                            </p:childTnLst>
                          </p:cTn>
                        </p:par>
                        <p:par>
                          <p:cTn id="46" fill="hold">
                            <p:stCondLst>
                              <p:cond delay="4950"/>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21"/>
                                        </p:tgtEl>
                                      </p:cBhvr>
                                    </p:animEffect>
                                    <p:animScale>
                                      <p:cBhvr>
                                        <p:cTn id="49"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50"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18" grpId="0"/>
      <p:bldP spid="18" grpId="1"/>
      <p:bldP spid="20" grpId="0"/>
      <p:bldP spid="20" grpId="1"/>
      <p:bldP spid="21" grpId="0"/>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a:solidFill>
                  <a:schemeClr val="bg1"/>
                </a:solidFill>
                <a:latin typeface="微软雅黑" pitchFamily="34" charset="-122"/>
                <a:ea typeface="微软雅黑" pitchFamily="34" charset="-122"/>
              </a:rPr>
              <a:t>二</a:t>
            </a:r>
            <a:r>
              <a:rPr lang="zh-CN" altLang="en-US" sz="2400" b="1" dirty="0" smtClean="0">
                <a:solidFill>
                  <a:schemeClr val="bg1"/>
                </a:solidFill>
                <a:latin typeface="微软雅黑" pitchFamily="34" charset="-122"/>
                <a:ea typeface="微软雅黑" pitchFamily="34" charset="-122"/>
              </a:rPr>
              <a:t>进制</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2376797" y="988368"/>
            <a:ext cx="6768791" cy="2839253"/>
          </a:xfrm>
          <a:prstGeom prst="rect">
            <a:avLst/>
          </a:prstGeom>
          <a:noFill/>
        </p:spPr>
        <p:txBody>
          <a:bodyPr wrap="square" lIns="68594" tIns="34297" rIns="68594" bIns="34297" rtlCol="0">
            <a:spAutoFit/>
          </a:bodyPr>
          <a:lstStyle/>
          <a:p>
            <a:pPr>
              <a:lnSpc>
                <a:spcPct val="150000"/>
              </a:lnSpc>
            </a:pPr>
            <a:r>
              <a:rPr lang="zh-CN" altLang="en-US" sz="2000" b="1" dirty="0" smtClean="0">
                <a:latin typeface="微软雅黑" pitchFamily="34" charset="-122"/>
                <a:ea typeface="微软雅黑" pitchFamily="34" charset="-122"/>
              </a:rPr>
              <a:t>二进制 </a:t>
            </a:r>
            <a:r>
              <a:rPr lang="en-US" altLang="zh-CN" sz="2000" b="1" dirty="0" smtClean="0">
                <a:solidFill>
                  <a:srgbClr val="FF0000"/>
                </a:solidFill>
                <a:latin typeface="微软雅黑" pitchFamily="34" charset="-122"/>
                <a:ea typeface="微软雅黑" pitchFamily="34" charset="-122"/>
              </a:rPr>
              <a:t>B</a:t>
            </a:r>
            <a:r>
              <a:rPr lang="zh-CN" altLang="en-US" sz="2000" b="1" dirty="0" smtClean="0">
                <a:solidFill>
                  <a:srgbClr val="FF0000"/>
                </a:solidFill>
                <a:latin typeface="微软雅黑" pitchFamily="34" charset="-122"/>
                <a:ea typeface="微软雅黑" pitchFamily="34" charset="-122"/>
              </a:rPr>
              <a:t> ：</a:t>
            </a:r>
            <a:endParaRPr lang="zh-CN" altLang="en-US" sz="2000" b="1" dirty="0">
              <a:solidFill>
                <a:srgbClr val="FF0000"/>
              </a:solidFill>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① </a:t>
            </a:r>
            <a:r>
              <a:rPr lang="zh-CN" altLang="en-US" sz="2000" b="1" dirty="0" smtClean="0">
                <a:latin typeface="微软雅黑" pitchFamily="34" charset="-122"/>
                <a:ea typeface="微软雅黑" pitchFamily="34" charset="-122"/>
              </a:rPr>
              <a:t>只有两个</a:t>
            </a:r>
            <a:r>
              <a:rPr lang="zh-CN" altLang="en-US" sz="2000" b="1" dirty="0">
                <a:latin typeface="微软雅黑" pitchFamily="34" charset="-122"/>
                <a:ea typeface="微软雅黑" pitchFamily="34" charset="-122"/>
              </a:rPr>
              <a:t>数码：</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1</a:t>
            </a:r>
            <a:r>
              <a:rPr lang="zh-CN" altLang="en-US" sz="2000" b="1" dirty="0" smtClean="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② 基数</a:t>
            </a:r>
            <a:r>
              <a:rPr lang="en-US" altLang="zh-CN" sz="2000" b="1" dirty="0" smtClean="0">
                <a:latin typeface="微软雅黑" pitchFamily="34" charset="-122"/>
                <a:ea typeface="微软雅黑" pitchFamily="34" charset="-122"/>
              </a:rPr>
              <a:t>:2</a:t>
            </a:r>
            <a:r>
              <a:rPr lang="zh-CN" altLang="en-US" sz="2000" b="1" dirty="0" smtClean="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③ 运算规则</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nSpc>
                <a:spcPct val="150000"/>
              </a:lnSpc>
            </a:pPr>
            <a:r>
              <a:rPr lang="en-US" altLang="zh-CN" sz="2000" b="1" dirty="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    </a:t>
            </a:r>
            <a:r>
              <a:rPr lang="zh-CN" altLang="en-US" sz="2000" b="1" dirty="0" smtClean="0">
                <a:solidFill>
                  <a:srgbClr val="FF0000"/>
                </a:solidFill>
                <a:latin typeface="微软雅黑" pitchFamily="34" charset="-122"/>
                <a:ea typeface="微软雅黑" pitchFamily="34" charset="-122"/>
              </a:rPr>
              <a:t>逢二进一</a:t>
            </a:r>
            <a:r>
              <a:rPr lang="zh-CN" altLang="en-US" sz="2000" b="1" dirty="0" smtClean="0">
                <a:latin typeface="微软雅黑" pitchFamily="34" charset="-122"/>
                <a:ea typeface="微软雅黑" pitchFamily="34" charset="-122"/>
              </a:rPr>
              <a:t>（加法</a:t>
            </a:r>
            <a:r>
              <a:rPr lang="zh-CN" altLang="en-US" sz="2000" b="1" dirty="0">
                <a:latin typeface="微软雅黑" pitchFamily="34" charset="-122"/>
                <a:ea typeface="微软雅黑" pitchFamily="34" charset="-122"/>
              </a:rPr>
              <a:t>运算），</a:t>
            </a:r>
            <a:r>
              <a:rPr lang="zh-CN" altLang="en-US" sz="2000" b="1" dirty="0">
                <a:solidFill>
                  <a:srgbClr val="FF0000"/>
                </a:solidFill>
                <a:latin typeface="微软雅黑" pitchFamily="34" charset="-122"/>
                <a:ea typeface="微软雅黑" pitchFamily="34" charset="-122"/>
              </a:rPr>
              <a:t>借一</a:t>
            </a:r>
            <a:r>
              <a:rPr lang="zh-CN" altLang="en-US" sz="2000" b="1" dirty="0" smtClean="0">
                <a:solidFill>
                  <a:srgbClr val="FF0000"/>
                </a:solidFill>
                <a:latin typeface="微软雅黑" pitchFamily="34" charset="-122"/>
                <a:ea typeface="微软雅黑" pitchFamily="34" charset="-122"/>
              </a:rPr>
              <a:t>当二</a:t>
            </a:r>
            <a:r>
              <a:rPr lang="zh-CN" altLang="en-US"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rPr>
              <a:t>减法运算）。</a:t>
            </a:r>
          </a:p>
          <a:p>
            <a:pPr>
              <a:lnSpc>
                <a:spcPct val="150000"/>
              </a:lnSpc>
            </a:pPr>
            <a:r>
              <a:rPr lang="zh-CN" altLang="en-US" sz="2000" b="1" dirty="0" smtClean="0">
                <a:solidFill>
                  <a:srgbClr val="FF0000"/>
                </a:solidFill>
                <a:latin typeface="微软雅黑" pitchFamily="34" charset="-122"/>
                <a:ea typeface="微软雅黑" pitchFamily="34" charset="-122"/>
              </a:rPr>
              <a:t>例：</a:t>
            </a:r>
            <a:r>
              <a:rPr lang="zh-CN" altLang="en-US" sz="2000" b="1" dirty="0">
                <a:latin typeface="微软雅黑" pitchFamily="34" charset="-122"/>
                <a:ea typeface="微软雅黑" pitchFamily="34" charset="-122"/>
              </a:rPr>
              <a:t>将（</a:t>
            </a:r>
            <a:r>
              <a:rPr lang="en-US" altLang="zh-CN" sz="2000" b="1" dirty="0">
                <a:latin typeface="微软雅黑" pitchFamily="34" charset="-122"/>
                <a:ea typeface="微软雅黑" pitchFamily="34" charset="-122"/>
              </a:rPr>
              <a:t>1101.01</a:t>
            </a:r>
            <a:r>
              <a:rPr lang="zh-CN" altLang="en-US" sz="2000" b="1" dirty="0">
                <a:latin typeface="微软雅黑" pitchFamily="34" charset="-122"/>
                <a:ea typeface="微软雅黑" pitchFamily="34" charset="-122"/>
              </a:rPr>
              <a:t>）</a:t>
            </a:r>
            <a:r>
              <a:rPr lang="en-US" altLang="zh-CN" sz="2000" b="1" baseline="-25000" dirty="0">
                <a:latin typeface="微软雅黑" pitchFamily="34" charset="-122"/>
                <a:ea typeface="微软雅黑" pitchFamily="34" charset="-122"/>
              </a:rPr>
              <a:t>2</a:t>
            </a:r>
            <a:r>
              <a:rPr lang="zh-CN" altLang="en-US" sz="2000" b="1" dirty="0" smtClean="0">
                <a:latin typeface="微软雅黑" pitchFamily="34" charset="-122"/>
                <a:ea typeface="微软雅黑" pitchFamily="34" charset="-122"/>
              </a:rPr>
              <a:t>使用</a:t>
            </a:r>
            <a:r>
              <a:rPr lang="zh-CN" altLang="en-US" sz="2000" b="1" dirty="0">
                <a:latin typeface="微软雅黑" pitchFamily="34" charset="-122"/>
                <a:ea typeface="微软雅黑" pitchFamily="34" charset="-122"/>
              </a:rPr>
              <a:t>公式</a:t>
            </a:r>
            <a:r>
              <a:rPr lang="zh-CN" altLang="en-US" sz="2000" b="1" dirty="0">
                <a:solidFill>
                  <a:srgbClr val="FF0000"/>
                </a:solidFill>
                <a:latin typeface="微软雅黑" pitchFamily="34" charset="-122"/>
                <a:ea typeface="微软雅黑" pitchFamily="34" charset="-122"/>
              </a:rPr>
              <a:t>按各位的权展开</a:t>
            </a:r>
            <a:r>
              <a:rPr lang="zh-CN" altLang="en-US" sz="2000" b="1" dirty="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即</a:t>
            </a:r>
            <a:endParaRPr lang="en-US" altLang="zh-CN"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302426" y="1369228"/>
            <a:ext cx="2074371"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3" name="矩形 2"/>
          <p:cNvSpPr/>
          <p:nvPr/>
        </p:nvSpPr>
        <p:spPr>
          <a:xfrm>
            <a:off x="252314" y="4012704"/>
            <a:ext cx="8935705" cy="499624"/>
          </a:xfrm>
          <a:prstGeom prst="rect">
            <a:avLst/>
          </a:prstGeom>
        </p:spPr>
        <p:txBody>
          <a:bodyPr wrap="square">
            <a:spAutoFit/>
          </a:bodyPr>
          <a:lstStyle/>
          <a:p>
            <a:pPr>
              <a:lnSpc>
                <a:spcPct val="150000"/>
              </a:lnSpc>
            </a:pPr>
            <a:r>
              <a:rPr lang="zh-CN" altLang="en-US" sz="2000" b="1" dirty="0">
                <a:solidFill>
                  <a:srgbClr val="FF0000"/>
                </a:solidFill>
                <a:latin typeface="微软雅黑" pitchFamily="34" charset="-122"/>
                <a:ea typeface="微软雅黑" pitchFamily="34" charset="-122"/>
              </a:rPr>
              <a:t>（</a:t>
            </a:r>
            <a:r>
              <a:rPr lang="en-US" altLang="zh-CN" sz="2000" b="1" dirty="0">
                <a:solidFill>
                  <a:srgbClr val="FF0000"/>
                </a:solidFill>
                <a:latin typeface="微软雅黑" pitchFamily="34" charset="-122"/>
                <a:ea typeface="微软雅黑" pitchFamily="34" charset="-122"/>
              </a:rPr>
              <a:t>1101.01</a:t>
            </a:r>
            <a:r>
              <a:rPr lang="zh-CN" altLang="en-US" sz="2000" b="1" dirty="0">
                <a:solidFill>
                  <a:srgbClr val="FF0000"/>
                </a:solidFill>
                <a:latin typeface="微软雅黑" pitchFamily="34" charset="-122"/>
                <a:ea typeface="微软雅黑" pitchFamily="34" charset="-122"/>
              </a:rPr>
              <a:t>）</a:t>
            </a:r>
            <a:r>
              <a:rPr lang="en-US" altLang="zh-CN" sz="2000" b="1" baseline="-25000" dirty="0">
                <a:solidFill>
                  <a:srgbClr val="FF0000"/>
                </a:solidFill>
                <a:latin typeface="微软雅黑" pitchFamily="34" charset="-122"/>
                <a:ea typeface="微软雅黑" pitchFamily="34" charset="-122"/>
              </a:rPr>
              <a:t>2</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1×2</a:t>
            </a:r>
            <a:r>
              <a:rPr lang="en-US" altLang="zh-CN" sz="2000" b="1" baseline="30000"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1×2</a:t>
            </a:r>
            <a:r>
              <a:rPr lang="en-US" altLang="zh-CN" sz="2000" b="1" baseline="30000"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0×2</a:t>
            </a:r>
            <a:r>
              <a:rPr lang="en-US" altLang="zh-CN" sz="2000" b="1" baseline="30000"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1×2</a:t>
            </a:r>
            <a:r>
              <a:rPr lang="en-US" altLang="zh-CN" sz="2000" b="1" baseline="30000"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0×2</a:t>
            </a:r>
            <a:r>
              <a:rPr lang="en-US" altLang="zh-CN" sz="2000" b="1" baseline="30000"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1×2</a:t>
            </a:r>
            <a:r>
              <a:rPr lang="en-US" altLang="zh-CN" sz="2000" b="1" baseline="30000"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a:t>
            </a:r>
            <a:r>
              <a:rPr lang="en-US" altLang="zh-CN" sz="2000" b="1" dirty="0">
                <a:solidFill>
                  <a:srgbClr val="FF0000"/>
                </a:solidFill>
                <a:latin typeface="微软雅黑" pitchFamily="34" charset="-122"/>
                <a:ea typeface="微软雅黑" pitchFamily="34" charset="-122"/>
              </a:rPr>
              <a:t>13.25</a:t>
            </a:r>
            <a:r>
              <a:rPr lang="zh-CN" altLang="en-US" sz="2000" b="1" dirty="0">
                <a:solidFill>
                  <a:srgbClr val="FF0000"/>
                </a:solidFill>
                <a:latin typeface="微软雅黑" pitchFamily="34" charset="-122"/>
                <a:ea typeface="微软雅黑" pitchFamily="34" charset="-122"/>
              </a:rPr>
              <a:t>）</a:t>
            </a:r>
            <a:r>
              <a:rPr lang="en-US" altLang="zh-CN" sz="2000" b="1" baseline="-25000" dirty="0">
                <a:solidFill>
                  <a:srgbClr val="FF0000"/>
                </a:solidFill>
                <a:latin typeface="微软雅黑" pitchFamily="34" charset="-122"/>
                <a:ea typeface="微软雅黑" pitchFamily="34" charset="-122"/>
              </a:rPr>
              <a:t>10</a:t>
            </a:r>
          </a:p>
        </p:txBody>
      </p:sp>
    </p:spTree>
    <p:extLst>
      <p:ext uri="{BB962C8B-B14F-4D97-AF65-F5344CB8AC3E}">
        <p14:creationId xmlns:p14="http://schemas.microsoft.com/office/powerpoint/2010/main" val="4037718034"/>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八进制</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2376797" y="988368"/>
            <a:ext cx="6768791" cy="2839253"/>
          </a:xfrm>
          <a:prstGeom prst="rect">
            <a:avLst/>
          </a:prstGeom>
          <a:noFill/>
        </p:spPr>
        <p:txBody>
          <a:bodyPr wrap="square" lIns="68594" tIns="34297" rIns="68594" bIns="34297" rtlCol="0">
            <a:spAutoFit/>
          </a:bodyPr>
          <a:lstStyle/>
          <a:p>
            <a:pPr>
              <a:lnSpc>
                <a:spcPct val="150000"/>
              </a:lnSpc>
            </a:pPr>
            <a:r>
              <a:rPr lang="zh-CN" altLang="en-US" sz="2000" b="1" dirty="0" smtClean="0">
                <a:latin typeface="微软雅黑" pitchFamily="34" charset="-122"/>
                <a:ea typeface="微软雅黑" pitchFamily="34" charset="-122"/>
              </a:rPr>
              <a:t>八进制 </a:t>
            </a:r>
            <a:r>
              <a:rPr lang="en-US" altLang="zh-CN" sz="2000" b="1" dirty="0" smtClean="0">
                <a:solidFill>
                  <a:srgbClr val="FF0000"/>
                </a:solidFill>
                <a:latin typeface="微软雅黑" pitchFamily="34" charset="-122"/>
                <a:ea typeface="微软雅黑" pitchFamily="34" charset="-122"/>
              </a:rPr>
              <a:t>O</a:t>
            </a:r>
            <a:r>
              <a:rPr lang="zh-CN" altLang="en-US" sz="2000" b="1" dirty="0" smtClean="0">
                <a:solidFill>
                  <a:srgbClr val="FF0000"/>
                </a:solidFill>
                <a:latin typeface="微软雅黑" pitchFamily="34" charset="-122"/>
                <a:ea typeface="微软雅黑" pitchFamily="34" charset="-122"/>
              </a:rPr>
              <a:t> ：</a:t>
            </a:r>
            <a:endParaRPr lang="zh-CN" altLang="en-US" sz="2000" b="1" dirty="0">
              <a:solidFill>
                <a:srgbClr val="FF0000"/>
              </a:solidFill>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① </a:t>
            </a:r>
            <a:r>
              <a:rPr lang="zh-CN" altLang="en-US" sz="2000" b="1" dirty="0" smtClean="0">
                <a:latin typeface="微软雅黑" pitchFamily="34" charset="-122"/>
                <a:ea typeface="微软雅黑" pitchFamily="34" charset="-122"/>
              </a:rPr>
              <a:t>有八个</a:t>
            </a:r>
            <a:r>
              <a:rPr lang="zh-CN" altLang="en-US" sz="2000" b="1" dirty="0">
                <a:latin typeface="微软雅黑" pitchFamily="34" charset="-122"/>
                <a:ea typeface="微软雅黑" pitchFamily="34" charset="-122"/>
              </a:rPr>
              <a:t>数码</a:t>
            </a:r>
            <a:r>
              <a:rPr lang="zh-CN" altLang="en-US"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 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4</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5</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6</a:t>
            </a:r>
            <a:r>
              <a:rPr lang="zh-CN" altLang="en-US" sz="2000" b="1" dirty="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7 </a:t>
            </a:r>
            <a:r>
              <a:rPr lang="zh-CN" altLang="en-US" sz="2000" b="1" dirty="0" smtClean="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② 基数</a:t>
            </a:r>
            <a:r>
              <a:rPr lang="en-US" altLang="zh-CN" sz="2000" b="1" dirty="0" smtClean="0">
                <a:latin typeface="微软雅黑" pitchFamily="34" charset="-122"/>
                <a:ea typeface="微软雅黑" pitchFamily="34" charset="-122"/>
              </a:rPr>
              <a:t>:8</a:t>
            </a:r>
            <a:r>
              <a:rPr lang="zh-CN" altLang="en-US" sz="2000" b="1" dirty="0" smtClean="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③ 运算规则</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nSpc>
                <a:spcPct val="150000"/>
              </a:lnSpc>
            </a:pPr>
            <a:r>
              <a:rPr lang="en-US" altLang="zh-CN" sz="2000" b="1" dirty="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    </a:t>
            </a:r>
            <a:r>
              <a:rPr lang="zh-CN" altLang="en-US" sz="2000" b="1" dirty="0" smtClean="0">
                <a:solidFill>
                  <a:srgbClr val="FF0000"/>
                </a:solidFill>
                <a:latin typeface="微软雅黑" pitchFamily="34" charset="-122"/>
                <a:ea typeface="微软雅黑" pitchFamily="34" charset="-122"/>
              </a:rPr>
              <a:t>逢八进一</a:t>
            </a:r>
            <a:r>
              <a:rPr lang="zh-CN" altLang="en-US" sz="2000" b="1" dirty="0" smtClean="0">
                <a:latin typeface="微软雅黑" pitchFamily="34" charset="-122"/>
                <a:ea typeface="微软雅黑" pitchFamily="34" charset="-122"/>
              </a:rPr>
              <a:t>（加法</a:t>
            </a:r>
            <a:r>
              <a:rPr lang="zh-CN" altLang="en-US" sz="2000" b="1" dirty="0">
                <a:latin typeface="微软雅黑" pitchFamily="34" charset="-122"/>
                <a:ea typeface="微软雅黑" pitchFamily="34" charset="-122"/>
              </a:rPr>
              <a:t>运算），</a:t>
            </a:r>
            <a:r>
              <a:rPr lang="zh-CN" altLang="en-US" sz="2000" b="1" dirty="0">
                <a:solidFill>
                  <a:srgbClr val="FF0000"/>
                </a:solidFill>
                <a:latin typeface="微软雅黑" pitchFamily="34" charset="-122"/>
                <a:ea typeface="微软雅黑" pitchFamily="34" charset="-122"/>
              </a:rPr>
              <a:t>借一</a:t>
            </a:r>
            <a:r>
              <a:rPr lang="zh-CN" altLang="en-US" sz="2000" b="1" dirty="0" smtClean="0">
                <a:solidFill>
                  <a:srgbClr val="FF0000"/>
                </a:solidFill>
                <a:latin typeface="微软雅黑" pitchFamily="34" charset="-122"/>
                <a:ea typeface="微软雅黑" pitchFamily="34" charset="-122"/>
              </a:rPr>
              <a:t>当八</a:t>
            </a:r>
            <a:r>
              <a:rPr lang="zh-CN" altLang="en-US"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rPr>
              <a:t>减法运算）。</a:t>
            </a:r>
          </a:p>
          <a:p>
            <a:pPr>
              <a:lnSpc>
                <a:spcPct val="150000"/>
              </a:lnSpc>
            </a:pPr>
            <a:r>
              <a:rPr lang="zh-CN" altLang="en-US" sz="2000" b="1" dirty="0" smtClean="0">
                <a:solidFill>
                  <a:srgbClr val="FF0000"/>
                </a:solidFill>
                <a:latin typeface="微软雅黑" pitchFamily="34" charset="-122"/>
                <a:ea typeface="微软雅黑" pitchFamily="34" charset="-122"/>
              </a:rPr>
              <a:t>例：</a:t>
            </a:r>
            <a:r>
              <a:rPr lang="zh-CN" altLang="en-US" sz="2000" b="1" dirty="0">
                <a:latin typeface="微软雅黑" pitchFamily="34" charset="-122"/>
                <a:ea typeface="微软雅黑" pitchFamily="34" charset="-122"/>
              </a:rPr>
              <a:t>将（</a:t>
            </a:r>
            <a:r>
              <a:rPr lang="en-US" altLang="zh-CN" sz="2000" b="1" dirty="0">
                <a:latin typeface="微软雅黑" pitchFamily="34" charset="-122"/>
                <a:ea typeface="微软雅黑" pitchFamily="34" charset="-122"/>
              </a:rPr>
              <a:t>34.125</a:t>
            </a:r>
            <a:r>
              <a:rPr lang="zh-CN" altLang="en-US" sz="2000" b="1" dirty="0" smtClean="0">
                <a:latin typeface="微软雅黑" pitchFamily="34" charset="-122"/>
                <a:ea typeface="微软雅黑" pitchFamily="34" charset="-122"/>
              </a:rPr>
              <a:t>）</a:t>
            </a:r>
            <a:r>
              <a:rPr lang="en-US" altLang="zh-CN" sz="2000" b="1" baseline="-25000" dirty="0" smtClean="0">
                <a:latin typeface="微软雅黑" pitchFamily="34" charset="-122"/>
                <a:ea typeface="微软雅黑" pitchFamily="34" charset="-122"/>
              </a:rPr>
              <a:t>8</a:t>
            </a:r>
            <a:r>
              <a:rPr lang="zh-CN" altLang="en-US" sz="2000" b="1" dirty="0" smtClean="0">
                <a:latin typeface="微软雅黑" pitchFamily="34" charset="-122"/>
                <a:ea typeface="微软雅黑" pitchFamily="34" charset="-122"/>
              </a:rPr>
              <a:t>使用</a:t>
            </a:r>
            <a:r>
              <a:rPr lang="zh-CN" altLang="en-US" sz="2000" b="1" dirty="0">
                <a:latin typeface="微软雅黑" pitchFamily="34" charset="-122"/>
                <a:ea typeface="微软雅黑" pitchFamily="34" charset="-122"/>
              </a:rPr>
              <a:t>公式</a:t>
            </a:r>
            <a:r>
              <a:rPr lang="zh-CN" altLang="en-US" sz="2000" b="1" dirty="0">
                <a:solidFill>
                  <a:srgbClr val="FF0000"/>
                </a:solidFill>
                <a:latin typeface="微软雅黑" pitchFamily="34" charset="-122"/>
                <a:ea typeface="微软雅黑" pitchFamily="34" charset="-122"/>
              </a:rPr>
              <a:t>按各位的权展开</a:t>
            </a:r>
            <a:r>
              <a:rPr lang="zh-CN" altLang="en-US" sz="2000" b="1" dirty="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即</a:t>
            </a:r>
            <a:endParaRPr lang="en-US" altLang="zh-CN"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302426" y="1369228"/>
            <a:ext cx="2074371"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3" name="矩形 2"/>
          <p:cNvSpPr/>
          <p:nvPr/>
        </p:nvSpPr>
        <p:spPr>
          <a:xfrm>
            <a:off x="252314" y="4012704"/>
            <a:ext cx="8935705" cy="553998"/>
          </a:xfrm>
          <a:prstGeom prst="rect">
            <a:avLst/>
          </a:prstGeom>
        </p:spPr>
        <p:txBody>
          <a:bodyPr wrap="square">
            <a:spAutoFit/>
          </a:bodyPr>
          <a:lstStyle/>
          <a:p>
            <a:pPr>
              <a:lnSpc>
                <a:spcPct val="150000"/>
              </a:lnSpc>
            </a:pPr>
            <a:r>
              <a:rPr lang="zh-CN" altLang="en-US" sz="2000" b="1" dirty="0" smtClean="0">
                <a:solidFill>
                  <a:srgbClr val="FF0000"/>
                </a:solidFill>
                <a:latin typeface="微软雅黑" pitchFamily="34" charset="-122"/>
                <a:ea typeface="微软雅黑" pitchFamily="34" charset="-122"/>
              </a:rPr>
              <a:t>（</a:t>
            </a:r>
            <a:r>
              <a:rPr lang="en-US" altLang="zh-CN" sz="2000" b="1" dirty="0">
                <a:latin typeface="微软雅黑" pitchFamily="34" charset="-122"/>
                <a:ea typeface="微软雅黑" pitchFamily="34" charset="-122"/>
              </a:rPr>
              <a:t> 34.125 </a:t>
            </a:r>
            <a:r>
              <a:rPr lang="zh-CN" altLang="en-US" sz="2000" b="1" dirty="0" smtClean="0">
                <a:solidFill>
                  <a:srgbClr val="FF0000"/>
                </a:solidFill>
                <a:latin typeface="微软雅黑" pitchFamily="34" charset="-122"/>
                <a:ea typeface="微软雅黑" pitchFamily="34" charset="-122"/>
              </a:rPr>
              <a:t>）</a:t>
            </a:r>
            <a:r>
              <a:rPr lang="en-US" altLang="zh-CN" sz="2000" b="1" baseline="-25000" dirty="0" smtClean="0">
                <a:solidFill>
                  <a:srgbClr val="FF0000"/>
                </a:solidFill>
                <a:latin typeface="微软雅黑" pitchFamily="34" charset="-122"/>
                <a:ea typeface="微软雅黑" pitchFamily="34" charset="-122"/>
              </a:rPr>
              <a:t>8</a:t>
            </a:r>
            <a:r>
              <a:rPr lang="zh-CN" altLang="en-US"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3×8</a:t>
            </a:r>
            <a:r>
              <a:rPr lang="en-US" altLang="zh-CN" b="1" baseline="30000" dirty="0">
                <a:solidFill>
                  <a:srgbClr val="FF0000"/>
                </a:solidFill>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4×8</a:t>
            </a:r>
            <a:r>
              <a:rPr lang="en-US" altLang="zh-CN" b="1" baseline="30000" dirty="0">
                <a:solidFill>
                  <a:srgbClr val="FF0000"/>
                </a:solidFill>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1×8</a:t>
            </a:r>
            <a:r>
              <a:rPr lang="en-US" altLang="zh-CN" b="1" baseline="30000" dirty="0">
                <a:solidFill>
                  <a:srgbClr val="FF0000"/>
                </a:solidFill>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2×8</a:t>
            </a:r>
            <a:r>
              <a:rPr lang="en-US" altLang="zh-CN" b="1" baseline="30000" dirty="0">
                <a:solidFill>
                  <a:srgbClr val="FF0000"/>
                </a:solidFill>
                <a:latin typeface="微软雅黑" pitchFamily="34" charset="-122"/>
                <a:ea typeface="微软雅黑" pitchFamily="34" charset="-122"/>
              </a:rPr>
              <a:t>-2</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5×8</a:t>
            </a:r>
            <a:r>
              <a:rPr lang="en-US" altLang="zh-CN" b="1" baseline="30000" dirty="0">
                <a:solidFill>
                  <a:srgbClr val="FF0000"/>
                </a:solidFill>
                <a:latin typeface="微软雅黑" pitchFamily="34" charset="-122"/>
                <a:ea typeface="微软雅黑" pitchFamily="34" charset="-122"/>
              </a:rPr>
              <a:t>-3</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28.166</a:t>
            </a:r>
            <a:r>
              <a:rPr lang="zh-CN" altLang="en-US" sz="2000" b="1" dirty="0">
                <a:latin typeface="微软雅黑" pitchFamily="34" charset="-122"/>
                <a:ea typeface="微软雅黑" pitchFamily="34" charset="-122"/>
              </a:rPr>
              <a:t>）</a:t>
            </a:r>
            <a:r>
              <a:rPr lang="en-US" altLang="zh-CN" sz="2000" b="1" baseline="-25000" dirty="0" smtClean="0">
                <a:solidFill>
                  <a:srgbClr val="FF0000"/>
                </a:solidFill>
                <a:latin typeface="微软雅黑" pitchFamily="34" charset="-122"/>
                <a:ea typeface="微软雅黑" pitchFamily="34" charset="-122"/>
              </a:rPr>
              <a:t>10</a:t>
            </a:r>
            <a:endParaRPr lang="en-US" altLang="zh-CN" sz="2000" b="1" baseline="-250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469873429"/>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十六进制</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2376797" y="988368"/>
            <a:ext cx="6768791" cy="3300918"/>
          </a:xfrm>
          <a:prstGeom prst="rect">
            <a:avLst/>
          </a:prstGeom>
          <a:noFill/>
        </p:spPr>
        <p:txBody>
          <a:bodyPr wrap="square" lIns="68594" tIns="34297" rIns="68594" bIns="34297" rtlCol="0">
            <a:spAutoFit/>
          </a:bodyPr>
          <a:lstStyle/>
          <a:p>
            <a:pPr>
              <a:lnSpc>
                <a:spcPct val="150000"/>
              </a:lnSpc>
            </a:pPr>
            <a:r>
              <a:rPr lang="zh-CN" altLang="en-US" sz="2000" b="1" dirty="0" smtClean="0">
                <a:latin typeface="微软雅黑" pitchFamily="34" charset="-122"/>
                <a:ea typeface="微软雅黑" pitchFamily="34" charset="-122"/>
              </a:rPr>
              <a:t>十六进制 </a:t>
            </a:r>
            <a:r>
              <a:rPr lang="en-US" altLang="zh-CN" sz="2000" b="1" dirty="0" smtClean="0">
                <a:solidFill>
                  <a:srgbClr val="FF0000"/>
                </a:solidFill>
                <a:latin typeface="微软雅黑" pitchFamily="34" charset="-122"/>
                <a:ea typeface="微软雅黑" pitchFamily="34" charset="-122"/>
              </a:rPr>
              <a:t>H</a:t>
            </a:r>
            <a:r>
              <a:rPr lang="zh-CN" altLang="en-US" sz="2000" b="1" dirty="0" smtClean="0">
                <a:solidFill>
                  <a:srgbClr val="FF0000"/>
                </a:solidFill>
                <a:latin typeface="微软雅黑" pitchFamily="34" charset="-122"/>
                <a:ea typeface="微软雅黑" pitchFamily="34" charset="-122"/>
              </a:rPr>
              <a:t> ：</a:t>
            </a:r>
            <a:endParaRPr lang="zh-CN" altLang="en-US" sz="2000" b="1" dirty="0">
              <a:solidFill>
                <a:srgbClr val="FF0000"/>
              </a:solidFill>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① </a:t>
            </a:r>
            <a:r>
              <a:rPr lang="zh-CN" altLang="en-US" sz="2000" b="1" dirty="0" smtClean="0">
                <a:latin typeface="微软雅黑" pitchFamily="34" charset="-122"/>
                <a:ea typeface="微软雅黑" pitchFamily="34" charset="-122"/>
              </a:rPr>
              <a:t>有十六个</a:t>
            </a:r>
            <a:r>
              <a:rPr lang="zh-CN" altLang="en-US" sz="2000" b="1" dirty="0">
                <a:latin typeface="微软雅黑" pitchFamily="34" charset="-122"/>
                <a:ea typeface="微软雅黑" pitchFamily="34" charset="-122"/>
              </a:rPr>
              <a:t>数码</a:t>
            </a:r>
            <a:r>
              <a:rPr lang="zh-CN" altLang="en-US"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 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4</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5</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6</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7</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8 </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9</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A</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B</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C</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D</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E</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F</a:t>
            </a:r>
            <a:r>
              <a:rPr lang="zh-CN" altLang="en-US" sz="2000" b="1" dirty="0" smtClean="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② 基数</a:t>
            </a:r>
            <a:r>
              <a:rPr lang="en-US" altLang="zh-CN" sz="2000" b="1" dirty="0" smtClean="0">
                <a:latin typeface="微软雅黑" pitchFamily="34" charset="-122"/>
                <a:ea typeface="微软雅黑" pitchFamily="34" charset="-122"/>
              </a:rPr>
              <a:t>:16</a:t>
            </a:r>
            <a:r>
              <a:rPr lang="zh-CN" altLang="en-US" sz="2000" b="1" dirty="0" smtClean="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③ 运算规则</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nSpc>
                <a:spcPct val="150000"/>
              </a:lnSpc>
            </a:pPr>
            <a:r>
              <a:rPr lang="en-US" altLang="zh-CN" sz="2000" b="1" dirty="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    </a:t>
            </a:r>
            <a:r>
              <a:rPr lang="zh-CN" altLang="en-US" sz="2000" b="1" dirty="0" smtClean="0">
                <a:solidFill>
                  <a:srgbClr val="FF0000"/>
                </a:solidFill>
                <a:latin typeface="微软雅黑" pitchFamily="34" charset="-122"/>
                <a:ea typeface="微软雅黑" pitchFamily="34" charset="-122"/>
              </a:rPr>
              <a:t>逢十六进一</a:t>
            </a:r>
            <a:r>
              <a:rPr lang="zh-CN" altLang="en-US" sz="2000" b="1" dirty="0" smtClean="0">
                <a:latin typeface="微软雅黑" pitchFamily="34" charset="-122"/>
                <a:ea typeface="微软雅黑" pitchFamily="34" charset="-122"/>
              </a:rPr>
              <a:t>（加法</a:t>
            </a:r>
            <a:r>
              <a:rPr lang="zh-CN" altLang="en-US" sz="2000" b="1" dirty="0">
                <a:latin typeface="微软雅黑" pitchFamily="34" charset="-122"/>
                <a:ea typeface="微软雅黑" pitchFamily="34" charset="-122"/>
              </a:rPr>
              <a:t>运算），</a:t>
            </a:r>
            <a:r>
              <a:rPr lang="zh-CN" altLang="en-US" sz="2000" b="1" dirty="0">
                <a:solidFill>
                  <a:srgbClr val="FF0000"/>
                </a:solidFill>
                <a:latin typeface="微软雅黑" pitchFamily="34" charset="-122"/>
                <a:ea typeface="微软雅黑" pitchFamily="34" charset="-122"/>
              </a:rPr>
              <a:t>借一</a:t>
            </a:r>
            <a:r>
              <a:rPr lang="zh-CN" altLang="en-US" sz="2000" b="1" dirty="0" smtClean="0">
                <a:solidFill>
                  <a:srgbClr val="FF0000"/>
                </a:solidFill>
                <a:latin typeface="微软雅黑" pitchFamily="34" charset="-122"/>
                <a:ea typeface="微软雅黑" pitchFamily="34" charset="-122"/>
              </a:rPr>
              <a:t>当十六</a:t>
            </a:r>
            <a:r>
              <a:rPr lang="zh-CN" altLang="en-US"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rPr>
              <a:t>减法运算）。</a:t>
            </a:r>
          </a:p>
          <a:p>
            <a:pPr>
              <a:lnSpc>
                <a:spcPct val="150000"/>
              </a:lnSpc>
            </a:pPr>
            <a:r>
              <a:rPr lang="zh-CN" altLang="en-US" sz="2000" b="1" dirty="0" smtClean="0">
                <a:solidFill>
                  <a:srgbClr val="FF0000"/>
                </a:solidFill>
                <a:latin typeface="微软雅黑" pitchFamily="34" charset="-122"/>
                <a:ea typeface="微软雅黑" pitchFamily="34" charset="-122"/>
              </a:rPr>
              <a:t>例：</a:t>
            </a:r>
            <a:r>
              <a:rPr lang="zh-CN" altLang="en-US" sz="2000" b="1" dirty="0">
                <a:latin typeface="微软雅黑" pitchFamily="34" charset="-122"/>
                <a:ea typeface="微软雅黑" pitchFamily="34" charset="-122"/>
              </a:rPr>
              <a:t>将</a:t>
            </a:r>
            <a:r>
              <a:rPr lang="zh-CN" altLang="en-US"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3AB.48</a:t>
            </a:r>
            <a:r>
              <a:rPr lang="zh-CN" altLang="en-US" sz="2000" b="1" dirty="0" smtClean="0">
                <a:latin typeface="微软雅黑" pitchFamily="34" charset="-122"/>
                <a:ea typeface="微软雅黑" pitchFamily="34" charset="-122"/>
              </a:rPr>
              <a:t>）</a:t>
            </a:r>
            <a:r>
              <a:rPr lang="en-US" altLang="zh-CN" sz="2000" b="1" baseline="-25000" dirty="0" smtClean="0">
                <a:latin typeface="微软雅黑" pitchFamily="34" charset="-122"/>
                <a:ea typeface="微软雅黑" pitchFamily="34" charset="-122"/>
              </a:rPr>
              <a:t>16</a:t>
            </a:r>
            <a:r>
              <a:rPr lang="zh-CN" altLang="en-US" sz="2000" b="1" dirty="0" smtClean="0">
                <a:latin typeface="微软雅黑" pitchFamily="34" charset="-122"/>
                <a:ea typeface="微软雅黑" pitchFamily="34" charset="-122"/>
              </a:rPr>
              <a:t>使用</a:t>
            </a:r>
            <a:r>
              <a:rPr lang="zh-CN" altLang="en-US" sz="2000" b="1" dirty="0">
                <a:latin typeface="微软雅黑" pitchFamily="34" charset="-122"/>
                <a:ea typeface="微软雅黑" pitchFamily="34" charset="-122"/>
              </a:rPr>
              <a:t>公式</a:t>
            </a:r>
            <a:r>
              <a:rPr lang="zh-CN" altLang="en-US" sz="2000" b="1" dirty="0">
                <a:solidFill>
                  <a:srgbClr val="FF0000"/>
                </a:solidFill>
                <a:latin typeface="微软雅黑" pitchFamily="34" charset="-122"/>
                <a:ea typeface="微软雅黑" pitchFamily="34" charset="-122"/>
              </a:rPr>
              <a:t>按各位的权展开</a:t>
            </a:r>
            <a:r>
              <a:rPr lang="zh-CN" altLang="en-US" sz="2000" b="1" dirty="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即</a:t>
            </a:r>
            <a:endParaRPr lang="en-US" altLang="zh-CN"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302426" y="1369228"/>
            <a:ext cx="2074371"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3" name="矩形 2"/>
          <p:cNvSpPr/>
          <p:nvPr/>
        </p:nvSpPr>
        <p:spPr>
          <a:xfrm>
            <a:off x="209883" y="4372744"/>
            <a:ext cx="8935705" cy="458908"/>
          </a:xfrm>
          <a:prstGeom prst="rect">
            <a:avLst/>
          </a:prstGeom>
        </p:spPr>
        <p:txBody>
          <a:bodyPr wrap="square">
            <a:spAutoFit/>
          </a:bodyPr>
          <a:lstStyle/>
          <a:p>
            <a:pPr>
              <a:lnSpc>
                <a:spcPct val="150000"/>
              </a:lnSpc>
            </a:pPr>
            <a:r>
              <a:rPr lang="zh-CN" altLang="en-US" b="1" dirty="0" smtClean="0">
                <a:solidFill>
                  <a:srgbClr val="FF0000"/>
                </a:solidFill>
                <a:latin typeface="微软雅黑" pitchFamily="34" charset="-122"/>
                <a:ea typeface="微软雅黑" pitchFamily="34" charset="-122"/>
              </a:rPr>
              <a:t>（</a:t>
            </a:r>
            <a:r>
              <a:rPr lang="en-US" altLang="zh-CN" b="1" dirty="0">
                <a:latin typeface="微软雅黑" pitchFamily="34" charset="-122"/>
                <a:ea typeface="微软雅黑" pitchFamily="34" charset="-122"/>
              </a:rPr>
              <a:t> 3AB.48</a:t>
            </a:r>
            <a:r>
              <a:rPr lang="en-US" altLang="zh-CN" b="1" dirty="0" smtClean="0">
                <a:latin typeface="微软雅黑" pitchFamily="34" charset="-122"/>
                <a:ea typeface="微软雅黑" pitchFamily="34" charset="-122"/>
              </a:rPr>
              <a:t> </a:t>
            </a:r>
            <a:r>
              <a:rPr lang="zh-CN" altLang="en-US" b="1" dirty="0" smtClean="0">
                <a:solidFill>
                  <a:srgbClr val="FF0000"/>
                </a:solidFill>
                <a:latin typeface="微软雅黑" pitchFamily="34" charset="-122"/>
                <a:ea typeface="微软雅黑" pitchFamily="34" charset="-122"/>
              </a:rPr>
              <a:t>）</a:t>
            </a:r>
            <a:r>
              <a:rPr lang="en-US" altLang="zh-CN" b="1" baseline="-25000" dirty="0" smtClean="0">
                <a:solidFill>
                  <a:srgbClr val="FF0000"/>
                </a:solidFill>
                <a:latin typeface="微软雅黑" pitchFamily="34" charset="-122"/>
                <a:ea typeface="微软雅黑" pitchFamily="34" charset="-122"/>
              </a:rPr>
              <a:t>16</a:t>
            </a:r>
            <a:r>
              <a:rPr lang="zh-CN" altLang="en-US" b="1" dirty="0" smtClean="0">
                <a:latin typeface="微软雅黑" pitchFamily="34" charset="-122"/>
                <a:ea typeface="微软雅黑" pitchFamily="34" charset="-122"/>
              </a:rPr>
              <a:t>＝</a:t>
            </a:r>
            <a:r>
              <a:rPr lang="en-US" altLang="zh-CN" b="1" dirty="0">
                <a:latin typeface="微软雅黑" pitchFamily="34" charset="-122"/>
                <a:ea typeface="微软雅黑" pitchFamily="34" charset="-122"/>
              </a:rPr>
              <a:t>3×16</a:t>
            </a:r>
            <a:r>
              <a:rPr lang="en-US" altLang="zh-CN" b="1" baseline="30000" dirty="0">
                <a:solidFill>
                  <a:srgbClr val="FF0000"/>
                </a:solidFill>
                <a:latin typeface="微软雅黑" pitchFamily="34" charset="-122"/>
                <a:ea typeface="微软雅黑" pitchFamily="34" charset="-122"/>
              </a:rPr>
              <a:t>2</a:t>
            </a:r>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10×16</a:t>
            </a:r>
            <a:r>
              <a:rPr lang="en-US" altLang="zh-CN" b="1" baseline="30000" dirty="0">
                <a:solidFill>
                  <a:srgbClr val="FF0000"/>
                </a:solidFill>
                <a:latin typeface="微软雅黑" pitchFamily="34" charset="-122"/>
                <a:ea typeface="微软雅黑" pitchFamily="34" charset="-122"/>
              </a:rPr>
              <a:t>1</a:t>
            </a:r>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11×16</a:t>
            </a:r>
            <a:r>
              <a:rPr lang="en-US" altLang="zh-CN" b="1" baseline="30000" dirty="0">
                <a:solidFill>
                  <a:srgbClr val="FF0000"/>
                </a:solidFill>
                <a:latin typeface="微软雅黑" pitchFamily="34" charset="-122"/>
                <a:ea typeface="微软雅黑" pitchFamily="34" charset="-122"/>
              </a:rPr>
              <a:t>0</a:t>
            </a:r>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4×16</a:t>
            </a:r>
            <a:r>
              <a:rPr lang="en-US" altLang="zh-CN" b="1" baseline="30000" dirty="0">
                <a:solidFill>
                  <a:srgbClr val="FF0000"/>
                </a:solidFill>
                <a:latin typeface="微软雅黑" pitchFamily="34" charset="-122"/>
                <a:ea typeface="微软雅黑" pitchFamily="34" charset="-122"/>
              </a:rPr>
              <a:t>-1</a:t>
            </a:r>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8×16</a:t>
            </a:r>
            <a:r>
              <a:rPr lang="en-US" altLang="zh-CN" b="1" baseline="30000" dirty="0">
                <a:solidFill>
                  <a:srgbClr val="FF0000"/>
                </a:solidFill>
                <a:latin typeface="微软雅黑" pitchFamily="34" charset="-122"/>
                <a:ea typeface="微软雅黑" pitchFamily="34" charset="-122"/>
              </a:rPr>
              <a:t>-2</a:t>
            </a:r>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939.28125</a:t>
            </a:r>
            <a:r>
              <a:rPr lang="zh-CN" altLang="en-US" b="1" dirty="0" smtClean="0">
                <a:latin typeface="微软雅黑" pitchFamily="34" charset="-122"/>
                <a:ea typeface="微软雅黑" pitchFamily="34" charset="-122"/>
              </a:rPr>
              <a:t>）</a:t>
            </a:r>
            <a:r>
              <a:rPr lang="en-US" altLang="zh-CN" b="1" baseline="-25000" dirty="0" smtClean="0">
                <a:solidFill>
                  <a:srgbClr val="FF0000"/>
                </a:solidFill>
                <a:latin typeface="微软雅黑" pitchFamily="34" charset="-122"/>
                <a:ea typeface="微软雅黑" pitchFamily="34" charset="-122"/>
              </a:rPr>
              <a:t>10</a:t>
            </a:r>
            <a:endParaRPr lang="en-US" altLang="zh-CN" b="1" baseline="-250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478791314"/>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sym typeface="Wingdings 3"/>
              </a:rPr>
              <a:t>二十</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2343251" y="988368"/>
            <a:ext cx="6768791" cy="992594"/>
          </a:xfrm>
          <a:prstGeom prst="rect">
            <a:avLst/>
          </a:prstGeom>
          <a:noFill/>
        </p:spPr>
        <p:txBody>
          <a:bodyPr wrap="square" lIns="68594" tIns="34297" rIns="68594" bIns="34297" rtlCol="0">
            <a:spAutoFit/>
          </a:bodyPr>
          <a:lstStyle/>
          <a:p>
            <a:pPr>
              <a:lnSpc>
                <a:spcPct val="150000"/>
              </a:lnSpc>
            </a:pPr>
            <a:r>
              <a:rPr lang="zh-CN" altLang="en-US" sz="2000" b="1" dirty="0">
                <a:solidFill>
                  <a:srgbClr val="FF0000"/>
                </a:solidFill>
                <a:latin typeface="微软雅黑" pitchFamily="34" charset="-122"/>
                <a:ea typeface="微软雅黑" pitchFamily="34" charset="-122"/>
              </a:rPr>
              <a:t>二进制数转换为</a:t>
            </a:r>
            <a:r>
              <a:rPr lang="zh-CN" altLang="en-US" sz="2000" b="1" dirty="0" smtClean="0">
                <a:solidFill>
                  <a:srgbClr val="FF0000"/>
                </a:solidFill>
                <a:latin typeface="微软雅黑" pitchFamily="34" charset="-122"/>
                <a:ea typeface="微软雅黑" pitchFamily="34" charset="-122"/>
              </a:rPr>
              <a:t>十进制数：</a:t>
            </a:r>
          </a:p>
          <a:p>
            <a:pPr>
              <a:lnSpc>
                <a:spcPct val="150000"/>
              </a:lnSpc>
            </a:pPr>
            <a:r>
              <a:rPr lang="zh-CN" altLang="en-US" sz="2000" b="1" dirty="0">
                <a:latin typeface="微软雅黑" pitchFamily="34" charset="-122"/>
                <a:ea typeface="微软雅黑" pitchFamily="34" charset="-122"/>
              </a:rPr>
              <a:t>转换规则：将二进制数的各位</a:t>
            </a:r>
            <a:r>
              <a:rPr lang="zh-CN" altLang="en-US" sz="2000" b="1" dirty="0">
                <a:solidFill>
                  <a:srgbClr val="FF0000"/>
                </a:solidFill>
                <a:latin typeface="微软雅黑" pitchFamily="34" charset="-122"/>
                <a:ea typeface="微软雅黑" pitchFamily="34" charset="-122"/>
              </a:rPr>
              <a:t>按权展开</a:t>
            </a:r>
            <a:r>
              <a:rPr lang="zh-CN" altLang="en-US" sz="2000" b="1" dirty="0">
                <a:latin typeface="微软雅黑" pitchFamily="34" charset="-122"/>
                <a:ea typeface="微软雅黑" pitchFamily="34" charset="-122"/>
              </a:rPr>
              <a:t>求和</a:t>
            </a:r>
            <a:r>
              <a:rPr lang="zh-CN" altLang="en-US" sz="2000" b="1" dirty="0" smtClean="0">
                <a:latin typeface="微软雅黑" pitchFamily="34" charset="-122"/>
                <a:ea typeface="微软雅黑" pitchFamily="34" charset="-122"/>
              </a:rPr>
              <a:t>。</a:t>
            </a: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302426" y="1369228"/>
            <a:ext cx="2074371"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3" name="矩形 2"/>
          <p:cNvSpPr/>
          <p:nvPr/>
        </p:nvSpPr>
        <p:spPr>
          <a:xfrm>
            <a:off x="684362" y="2356520"/>
            <a:ext cx="8572309" cy="1938992"/>
          </a:xfrm>
          <a:prstGeom prst="rect">
            <a:avLst/>
          </a:prstGeom>
        </p:spPr>
        <p:txBody>
          <a:bodyPr wrap="square">
            <a:spAutoFit/>
          </a:bodyPr>
          <a:lstStyle/>
          <a:p>
            <a:pPr lvl="1" eaLnBrk="1" hangingPunct="1"/>
            <a:r>
              <a:rPr lang="zh-CN" altLang="en-US" sz="2400" b="1" dirty="0"/>
              <a:t>（</a:t>
            </a:r>
            <a:r>
              <a:rPr lang="en-US" altLang="zh-CN" sz="2400" b="1" dirty="0"/>
              <a:t>1011.101</a:t>
            </a:r>
            <a:r>
              <a:rPr lang="zh-CN" altLang="en-US" sz="2400" b="1" dirty="0"/>
              <a:t>）</a:t>
            </a:r>
            <a:r>
              <a:rPr lang="en-US" altLang="zh-CN" sz="2400" b="1" baseline="-25000" dirty="0"/>
              <a:t>2</a:t>
            </a:r>
            <a:r>
              <a:rPr lang="en-US" altLang="zh-CN" sz="2400" b="1" dirty="0"/>
              <a:t> </a:t>
            </a:r>
          </a:p>
          <a:p>
            <a:pPr lvl="1" eaLnBrk="1" hangingPunct="1"/>
            <a:r>
              <a:rPr lang="en-US" altLang="zh-CN" sz="2400" b="1" dirty="0"/>
              <a:t>= 1×2</a:t>
            </a:r>
            <a:r>
              <a:rPr lang="en-US" altLang="zh-CN" sz="2400" b="1" baseline="30000" dirty="0"/>
              <a:t>3</a:t>
            </a:r>
            <a:r>
              <a:rPr lang="en-US" altLang="zh-CN" sz="2400" b="1" dirty="0"/>
              <a:t>  + 0×2</a:t>
            </a:r>
            <a:r>
              <a:rPr lang="en-US" altLang="zh-CN" sz="2400" b="1" baseline="30000" dirty="0"/>
              <a:t>2 </a:t>
            </a:r>
            <a:r>
              <a:rPr lang="en-US" altLang="zh-CN" sz="2400" b="1" dirty="0"/>
              <a:t> + 1×2</a:t>
            </a:r>
            <a:r>
              <a:rPr lang="en-US" altLang="zh-CN" sz="2400" b="1" baseline="30000" dirty="0"/>
              <a:t>1</a:t>
            </a:r>
            <a:r>
              <a:rPr lang="en-US" altLang="zh-CN" sz="2400" b="1" dirty="0"/>
              <a:t>  + 1×2</a:t>
            </a:r>
            <a:r>
              <a:rPr lang="en-US" altLang="zh-CN" sz="2400" b="1" baseline="30000" dirty="0"/>
              <a:t>0</a:t>
            </a:r>
            <a:r>
              <a:rPr lang="en-US" altLang="zh-CN" sz="2400" b="1" dirty="0"/>
              <a:t>  + 1×2</a:t>
            </a:r>
            <a:r>
              <a:rPr lang="en-US" altLang="zh-CN" sz="2400" b="1" baseline="30000" dirty="0"/>
              <a:t>-1</a:t>
            </a:r>
            <a:r>
              <a:rPr lang="en-US" altLang="zh-CN" sz="2400" b="1" dirty="0"/>
              <a:t>  + 0×2</a:t>
            </a:r>
            <a:r>
              <a:rPr lang="en-US" altLang="zh-CN" sz="2400" b="1" baseline="30000" dirty="0"/>
              <a:t>-2</a:t>
            </a:r>
            <a:r>
              <a:rPr lang="en-US" altLang="zh-CN" sz="2400" b="1" dirty="0"/>
              <a:t>  + 1×2</a:t>
            </a:r>
            <a:r>
              <a:rPr lang="en-US" altLang="zh-CN" sz="2400" b="1" baseline="30000" dirty="0"/>
              <a:t>-3 </a:t>
            </a:r>
            <a:r>
              <a:rPr lang="en-US" altLang="zh-CN" sz="2400" b="1" dirty="0"/>
              <a:t> </a:t>
            </a:r>
          </a:p>
          <a:p>
            <a:pPr lvl="1" eaLnBrk="1" hangingPunct="1"/>
            <a:r>
              <a:rPr lang="en-US" altLang="zh-CN" sz="2400" b="1" dirty="0"/>
              <a:t>= 8 + 2 + 1 + 0.5 + 0.125 </a:t>
            </a:r>
          </a:p>
          <a:p>
            <a:pPr lvl="1" eaLnBrk="1" hangingPunct="1"/>
            <a:r>
              <a:rPr lang="en-US" altLang="zh-CN" sz="2400" b="1" dirty="0"/>
              <a:t>= 11.625</a:t>
            </a:r>
          </a:p>
          <a:p>
            <a:pPr lvl="1" eaLnBrk="1" hangingPunct="1"/>
            <a:r>
              <a:rPr lang="zh-CN" altLang="en-US" sz="2000" b="1" dirty="0">
                <a:latin typeface="微软雅黑" pitchFamily="34" charset="-122"/>
                <a:ea typeface="微软雅黑" pitchFamily="34" charset="-122"/>
              </a:rPr>
              <a:t>结果为 </a:t>
            </a:r>
            <a:r>
              <a:rPr lang="zh-CN" altLang="en-US" sz="2400" b="1" dirty="0"/>
              <a:t>（</a:t>
            </a:r>
            <a:r>
              <a:rPr lang="en-US" altLang="zh-CN" sz="2400" b="1" dirty="0"/>
              <a:t>1011.101</a:t>
            </a:r>
            <a:r>
              <a:rPr lang="zh-CN" altLang="en-US" sz="2400" b="1" dirty="0"/>
              <a:t>）</a:t>
            </a:r>
            <a:r>
              <a:rPr lang="en-US" altLang="zh-CN" sz="2400" b="1" baseline="-25000" dirty="0"/>
              <a:t>2</a:t>
            </a:r>
            <a:r>
              <a:rPr lang="en-US" altLang="zh-CN" sz="2400" b="1" dirty="0"/>
              <a:t> = </a:t>
            </a:r>
            <a:r>
              <a:rPr lang="zh-CN" altLang="en-US" sz="2400" b="1" dirty="0"/>
              <a:t>（</a:t>
            </a:r>
            <a:r>
              <a:rPr lang="en-US" altLang="zh-CN" sz="2400" b="1" dirty="0"/>
              <a:t>11.625</a:t>
            </a:r>
            <a:r>
              <a:rPr lang="zh-CN" altLang="en-US" sz="2400" b="1" dirty="0"/>
              <a:t>）</a:t>
            </a:r>
            <a:r>
              <a:rPr lang="en-US" altLang="zh-CN" sz="2400" b="1" baseline="-25000" dirty="0"/>
              <a:t>10</a:t>
            </a:r>
            <a:endParaRPr lang="zh-CN" altLang="en-US" sz="2400" b="1" baseline="-25000" dirty="0"/>
          </a:p>
        </p:txBody>
      </p:sp>
    </p:spTree>
    <p:extLst>
      <p:ext uri="{BB962C8B-B14F-4D97-AF65-F5344CB8AC3E}">
        <p14:creationId xmlns:p14="http://schemas.microsoft.com/office/powerpoint/2010/main" val="3864449021"/>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sym typeface="Wingdings 3"/>
              </a:rPr>
              <a:t>二十六</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2343251" y="988368"/>
            <a:ext cx="6768791" cy="1454258"/>
          </a:xfrm>
          <a:prstGeom prst="rect">
            <a:avLst/>
          </a:prstGeom>
          <a:noFill/>
        </p:spPr>
        <p:txBody>
          <a:bodyPr wrap="square" lIns="68594" tIns="34297" rIns="68594" bIns="34297" rtlCol="0">
            <a:spAutoFit/>
          </a:bodyPr>
          <a:lstStyle/>
          <a:p>
            <a:pPr>
              <a:lnSpc>
                <a:spcPct val="150000"/>
              </a:lnSpc>
            </a:pPr>
            <a:r>
              <a:rPr lang="zh-CN" altLang="en-US" sz="2000" b="1" dirty="0">
                <a:solidFill>
                  <a:srgbClr val="FF0000"/>
                </a:solidFill>
                <a:latin typeface="微软雅黑" pitchFamily="34" charset="-122"/>
                <a:ea typeface="微软雅黑" pitchFamily="34" charset="-122"/>
              </a:rPr>
              <a:t>二进制数转换为</a:t>
            </a:r>
            <a:r>
              <a:rPr lang="zh-CN" altLang="en-US" sz="2000" b="1" dirty="0" smtClean="0">
                <a:solidFill>
                  <a:srgbClr val="FF0000"/>
                </a:solidFill>
                <a:latin typeface="微软雅黑" pitchFamily="34" charset="-122"/>
                <a:ea typeface="微软雅黑" pitchFamily="34" charset="-122"/>
              </a:rPr>
              <a:t>十六进制数：</a:t>
            </a:r>
          </a:p>
          <a:p>
            <a:pPr>
              <a:lnSpc>
                <a:spcPct val="150000"/>
              </a:lnSpc>
            </a:pPr>
            <a:r>
              <a:rPr lang="zh-CN" altLang="en-US" sz="2000" b="1" dirty="0">
                <a:latin typeface="微软雅黑" pitchFamily="34" charset="-122"/>
                <a:ea typeface="微软雅黑" pitchFamily="34" charset="-122"/>
              </a:rPr>
              <a:t>转换规则：从小数点开始分别向左右两边，每四位一组，不足四位的整数部分左补</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，小数部分右补</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302426" y="1369228"/>
            <a:ext cx="2074371"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3" name="矩形 2"/>
          <p:cNvSpPr/>
          <p:nvPr/>
        </p:nvSpPr>
        <p:spPr>
          <a:xfrm>
            <a:off x="358647" y="2860576"/>
            <a:ext cx="8572309" cy="1200329"/>
          </a:xfrm>
          <a:prstGeom prst="rect">
            <a:avLst/>
          </a:prstGeom>
        </p:spPr>
        <p:txBody>
          <a:bodyPr wrap="square">
            <a:spAutoFit/>
          </a:bodyPr>
          <a:lstStyle/>
          <a:p>
            <a:pPr lvl="1" eaLnBrk="1" hangingPunct="1"/>
            <a:r>
              <a:rPr lang="zh-CN" altLang="en-US" sz="2000" b="1" dirty="0">
                <a:latin typeface="微软雅黑" pitchFamily="34" charset="-122"/>
                <a:ea typeface="微软雅黑" pitchFamily="34" charset="-122"/>
              </a:rPr>
              <a:t>二进制数</a:t>
            </a:r>
            <a:r>
              <a:rPr lang="en-US" altLang="zh-CN" sz="2000" b="1" dirty="0">
                <a:latin typeface="微软雅黑" pitchFamily="34" charset="-122"/>
                <a:ea typeface="微软雅黑" pitchFamily="34" charset="-122"/>
              </a:rPr>
              <a:t>:    </a:t>
            </a:r>
            <a:r>
              <a:rPr lang="en-US" altLang="zh-CN" sz="2400" b="1" dirty="0">
                <a:solidFill>
                  <a:srgbClr val="FF0000"/>
                </a:solidFill>
              </a:rPr>
              <a:t>00</a:t>
            </a:r>
            <a:r>
              <a:rPr lang="en-US" altLang="zh-CN" sz="2400" b="1" dirty="0">
                <a:solidFill>
                  <a:srgbClr val="C00000"/>
                </a:solidFill>
              </a:rPr>
              <a:t>11</a:t>
            </a:r>
            <a:r>
              <a:rPr lang="en-US" altLang="zh-CN" sz="2400" b="1" dirty="0"/>
              <a:t> 1010 </a:t>
            </a:r>
            <a:r>
              <a:rPr lang="en-US" altLang="zh-CN" sz="2400" b="1" dirty="0">
                <a:solidFill>
                  <a:srgbClr val="C00000"/>
                </a:solidFill>
              </a:rPr>
              <a:t>1111</a:t>
            </a:r>
            <a:r>
              <a:rPr lang="en-US" altLang="zh-CN" sz="2400" b="1" dirty="0"/>
              <a:t> 0101 </a:t>
            </a:r>
            <a:r>
              <a:rPr lang="en-US" altLang="zh-CN" sz="2400" b="1" dirty="0">
                <a:solidFill>
                  <a:srgbClr val="C00000"/>
                </a:solidFill>
              </a:rPr>
              <a:t>0110</a:t>
            </a:r>
            <a:r>
              <a:rPr lang="en-US" altLang="zh-CN" sz="2400" b="1" dirty="0"/>
              <a:t> . 0110  </a:t>
            </a:r>
            <a:r>
              <a:rPr lang="en-US" altLang="zh-CN" sz="2400" b="1" dirty="0">
                <a:solidFill>
                  <a:srgbClr val="C00000"/>
                </a:solidFill>
              </a:rPr>
              <a:t>01</a:t>
            </a:r>
            <a:r>
              <a:rPr lang="en-US" altLang="zh-CN" sz="2400" b="1" dirty="0">
                <a:solidFill>
                  <a:srgbClr val="FF0000"/>
                </a:solidFill>
              </a:rPr>
              <a:t>00</a:t>
            </a:r>
          </a:p>
          <a:p>
            <a:pPr lvl="1" eaLnBrk="1" hangingPunct="1"/>
            <a:r>
              <a:rPr lang="zh-CN" altLang="en-US" sz="2000" b="1" dirty="0">
                <a:latin typeface="微软雅黑" pitchFamily="34" charset="-122"/>
                <a:ea typeface="微软雅黑" pitchFamily="34" charset="-122"/>
              </a:rPr>
              <a:t>十六进制数</a:t>
            </a:r>
            <a:r>
              <a:rPr lang="en-US" altLang="zh-CN" sz="2000" b="1" dirty="0">
                <a:latin typeface="微软雅黑" pitchFamily="34" charset="-122"/>
                <a:ea typeface="微软雅黑" pitchFamily="34" charset="-122"/>
              </a:rPr>
              <a:t>:    </a:t>
            </a:r>
            <a:r>
              <a:rPr lang="en-US" altLang="zh-CN" sz="2400" b="1" dirty="0">
                <a:solidFill>
                  <a:srgbClr val="FF0000"/>
                </a:solidFill>
              </a:rPr>
              <a:t>3</a:t>
            </a:r>
            <a:r>
              <a:rPr lang="en-US" altLang="zh-CN" sz="2400" b="1" dirty="0"/>
              <a:t>   </a:t>
            </a:r>
            <a:r>
              <a:rPr lang="en-US" altLang="zh-CN" sz="2400" b="1" dirty="0" smtClean="0"/>
              <a:t>    </a:t>
            </a:r>
            <a:r>
              <a:rPr lang="en-US" altLang="zh-CN" sz="2400" b="1" dirty="0"/>
              <a:t>A   </a:t>
            </a:r>
            <a:r>
              <a:rPr lang="en-US" altLang="zh-CN" sz="2400" b="1" dirty="0" smtClean="0"/>
              <a:t>     </a:t>
            </a:r>
            <a:r>
              <a:rPr lang="en-US" altLang="zh-CN" sz="2400" b="1" dirty="0">
                <a:solidFill>
                  <a:srgbClr val="FF0000"/>
                </a:solidFill>
              </a:rPr>
              <a:t>F</a:t>
            </a:r>
            <a:r>
              <a:rPr lang="en-US" altLang="zh-CN" sz="2400" b="1" dirty="0"/>
              <a:t>    </a:t>
            </a:r>
            <a:r>
              <a:rPr lang="en-US" altLang="zh-CN" sz="2400" b="1" dirty="0" smtClean="0"/>
              <a:t>    5        </a:t>
            </a:r>
            <a:r>
              <a:rPr lang="en-US" altLang="zh-CN" sz="2400" b="1" dirty="0">
                <a:solidFill>
                  <a:srgbClr val="FF0000"/>
                </a:solidFill>
              </a:rPr>
              <a:t>6</a:t>
            </a:r>
            <a:r>
              <a:rPr lang="en-US" altLang="zh-CN" sz="2400" b="1" dirty="0"/>
              <a:t>  .   </a:t>
            </a:r>
            <a:r>
              <a:rPr lang="en-US" altLang="zh-CN" sz="2400" b="1" dirty="0" smtClean="0"/>
              <a:t>    6       </a:t>
            </a:r>
            <a:r>
              <a:rPr lang="en-US" altLang="zh-CN" sz="2400" b="1" dirty="0">
                <a:solidFill>
                  <a:srgbClr val="FF0000"/>
                </a:solidFill>
              </a:rPr>
              <a:t>4</a:t>
            </a:r>
          </a:p>
          <a:p>
            <a:pPr lvl="1" eaLnBrk="1" hangingPunct="1"/>
            <a:r>
              <a:rPr lang="zh-CN" altLang="en-US" sz="2000" b="1" dirty="0">
                <a:latin typeface="微软雅黑" pitchFamily="34" charset="-122"/>
                <a:ea typeface="微软雅黑" pitchFamily="34" charset="-122"/>
              </a:rPr>
              <a:t>结果为</a:t>
            </a:r>
            <a:r>
              <a:rPr lang="en-US" altLang="zh-CN" sz="2000" b="1" dirty="0">
                <a:latin typeface="微软雅黑" pitchFamily="34" charset="-122"/>
                <a:ea typeface="微软雅黑" pitchFamily="34" charset="-122"/>
              </a:rPr>
              <a:t>: </a:t>
            </a:r>
            <a:r>
              <a:rPr lang="zh-CN" altLang="en-US" sz="2400" b="1" dirty="0"/>
              <a:t>（</a:t>
            </a:r>
            <a:r>
              <a:rPr lang="en-US" altLang="zh-CN" sz="2400" b="1" dirty="0"/>
              <a:t>111010111101010110.0110010</a:t>
            </a:r>
            <a:r>
              <a:rPr lang="zh-CN" altLang="en-US" sz="2400" b="1" dirty="0"/>
              <a:t>）</a:t>
            </a:r>
            <a:r>
              <a:rPr lang="en-US" altLang="zh-CN" sz="2400" b="1" baseline="-25000" dirty="0"/>
              <a:t>2</a:t>
            </a:r>
            <a:r>
              <a:rPr lang="en-US" altLang="zh-CN" sz="2400" b="1" dirty="0"/>
              <a:t> = </a:t>
            </a:r>
            <a:r>
              <a:rPr lang="zh-CN" altLang="en-US" sz="2400" b="1" dirty="0"/>
              <a:t>（</a:t>
            </a:r>
            <a:r>
              <a:rPr lang="en-US" altLang="zh-CN" sz="2400" b="1" dirty="0"/>
              <a:t>3AF56.64</a:t>
            </a:r>
            <a:r>
              <a:rPr lang="zh-CN" altLang="en-US" sz="2400" b="1" dirty="0"/>
              <a:t>）</a:t>
            </a:r>
            <a:r>
              <a:rPr lang="en-US" altLang="zh-CN" sz="2400" b="1" baseline="-25000" dirty="0"/>
              <a:t>16</a:t>
            </a:r>
            <a:endParaRPr lang="zh-CN" altLang="en-US" sz="2400" b="1" baseline="-25000" dirty="0"/>
          </a:p>
        </p:txBody>
      </p:sp>
    </p:spTree>
    <p:extLst>
      <p:ext uri="{BB962C8B-B14F-4D97-AF65-F5344CB8AC3E}">
        <p14:creationId xmlns:p14="http://schemas.microsoft.com/office/powerpoint/2010/main" val="2816735728"/>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sym typeface="Wingdings 3"/>
              </a:rPr>
              <a:t>二八</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2343251" y="988368"/>
            <a:ext cx="6768791" cy="1454258"/>
          </a:xfrm>
          <a:prstGeom prst="rect">
            <a:avLst/>
          </a:prstGeom>
          <a:noFill/>
        </p:spPr>
        <p:txBody>
          <a:bodyPr wrap="square" lIns="68594" tIns="34297" rIns="68594" bIns="34297" rtlCol="0">
            <a:spAutoFit/>
          </a:bodyPr>
          <a:lstStyle/>
          <a:p>
            <a:pPr>
              <a:lnSpc>
                <a:spcPct val="150000"/>
              </a:lnSpc>
            </a:pPr>
            <a:r>
              <a:rPr lang="zh-CN" altLang="en-US" sz="2000" b="1" dirty="0">
                <a:solidFill>
                  <a:srgbClr val="FF0000"/>
                </a:solidFill>
                <a:latin typeface="微软雅黑" pitchFamily="34" charset="-122"/>
                <a:ea typeface="微软雅黑" pitchFamily="34" charset="-122"/>
              </a:rPr>
              <a:t>二进制数转换</a:t>
            </a:r>
            <a:r>
              <a:rPr lang="zh-CN" altLang="en-US" sz="2000" b="1" dirty="0" smtClean="0">
                <a:solidFill>
                  <a:srgbClr val="FF0000"/>
                </a:solidFill>
                <a:latin typeface="微软雅黑" pitchFamily="34" charset="-122"/>
                <a:ea typeface="微软雅黑" pitchFamily="34" charset="-122"/>
              </a:rPr>
              <a:t>为八进制数：</a:t>
            </a:r>
          </a:p>
          <a:p>
            <a:pPr>
              <a:lnSpc>
                <a:spcPct val="150000"/>
              </a:lnSpc>
            </a:pPr>
            <a:r>
              <a:rPr lang="zh-CN" altLang="en-US" sz="2000" b="1" dirty="0">
                <a:latin typeface="微软雅黑" pitchFamily="34" charset="-122"/>
                <a:ea typeface="微软雅黑" pitchFamily="34" charset="-122"/>
              </a:rPr>
              <a:t>转换规则：从小数点开始分别向左右两边，</a:t>
            </a:r>
            <a:r>
              <a:rPr lang="zh-CN" altLang="en-US" sz="2000" b="1" dirty="0" smtClean="0">
                <a:latin typeface="微软雅黑" pitchFamily="34" charset="-122"/>
                <a:ea typeface="微软雅黑" pitchFamily="34" charset="-122"/>
              </a:rPr>
              <a:t>每三位</a:t>
            </a:r>
            <a:r>
              <a:rPr lang="zh-CN" altLang="en-US" sz="2000" b="1" dirty="0">
                <a:latin typeface="微软雅黑" pitchFamily="34" charset="-122"/>
                <a:ea typeface="微软雅黑" pitchFamily="34" charset="-122"/>
              </a:rPr>
              <a:t>一组，</a:t>
            </a:r>
            <a:r>
              <a:rPr lang="zh-CN" altLang="en-US" sz="2000" b="1" dirty="0" smtClean="0">
                <a:latin typeface="微软雅黑" pitchFamily="34" charset="-122"/>
                <a:ea typeface="微软雅黑" pitchFamily="34" charset="-122"/>
              </a:rPr>
              <a:t>不足三位</a:t>
            </a:r>
            <a:r>
              <a:rPr lang="zh-CN" altLang="en-US" sz="2000" b="1" dirty="0">
                <a:latin typeface="微软雅黑" pitchFamily="34" charset="-122"/>
                <a:ea typeface="微软雅黑" pitchFamily="34" charset="-122"/>
              </a:rPr>
              <a:t>的整数部分左补</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，小数部分右补</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302426" y="1369228"/>
            <a:ext cx="2074371"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3" name="矩形 2"/>
          <p:cNvSpPr/>
          <p:nvPr/>
        </p:nvSpPr>
        <p:spPr>
          <a:xfrm>
            <a:off x="358647" y="2860576"/>
            <a:ext cx="8572309" cy="1200329"/>
          </a:xfrm>
          <a:prstGeom prst="rect">
            <a:avLst/>
          </a:prstGeom>
        </p:spPr>
        <p:txBody>
          <a:bodyPr wrap="square">
            <a:spAutoFit/>
          </a:bodyPr>
          <a:lstStyle/>
          <a:p>
            <a:pPr lvl="1" eaLnBrk="1" hangingPunct="1"/>
            <a:r>
              <a:rPr lang="zh-CN" altLang="en-US" sz="2000" b="1" dirty="0">
                <a:latin typeface="微软雅黑" pitchFamily="34" charset="-122"/>
                <a:ea typeface="微软雅黑" pitchFamily="34" charset="-122"/>
              </a:rPr>
              <a:t>二进制数</a:t>
            </a:r>
            <a:r>
              <a:rPr lang="en-US" altLang="zh-CN" sz="2000" b="1" dirty="0">
                <a:latin typeface="微软雅黑" pitchFamily="34" charset="-122"/>
                <a:ea typeface="微软雅黑" pitchFamily="34" charset="-122"/>
              </a:rPr>
              <a:t>:   </a:t>
            </a:r>
            <a:r>
              <a:rPr lang="en-US" altLang="zh-CN" sz="2400" b="1" dirty="0">
                <a:solidFill>
                  <a:srgbClr val="FF0000"/>
                </a:solidFill>
              </a:rPr>
              <a:t>101</a:t>
            </a:r>
            <a:r>
              <a:rPr lang="en-US" altLang="zh-CN" sz="2400" b="1" dirty="0"/>
              <a:t>  011  </a:t>
            </a:r>
            <a:r>
              <a:rPr lang="en-US" altLang="zh-CN" sz="2400" b="1" dirty="0">
                <a:solidFill>
                  <a:srgbClr val="FF0000"/>
                </a:solidFill>
              </a:rPr>
              <a:t>110</a:t>
            </a:r>
            <a:r>
              <a:rPr lang="en-US" altLang="zh-CN" sz="2400" b="1" dirty="0"/>
              <a:t> . 101  </a:t>
            </a:r>
            <a:r>
              <a:rPr lang="en-US" altLang="zh-CN" sz="2400" b="1" dirty="0">
                <a:solidFill>
                  <a:srgbClr val="FF0000"/>
                </a:solidFill>
              </a:rPr>
              <a:t>100</a:t>
            </a:r>
            <a:r>
              <a:rPr lang="en-US" altLang="zh-CN" sz="2400" b="1" dirty="0"/>
              <a:t>  010</a:t>
            </a:r>
          </a:p>
          <a:p>
            <a:pPr lvl="1" eaLnBrk="1" hangingPunct="1"/>
            <a:r>
              <a:rPr lang="zh-CN" altLang="en-US" sz="2000" b="1" dirty="0">
                <a:latin typeface="微软雅黑" pitchFamily="34" charset="-122"/>
                <a:ea typeface="微软雅黑" pitchFamily="34" charset="-122"/>
              </a:rPr>
              <a:t>八进制数：   </a:t>
            </a:r>
            <a:r>
              <a:rPr lang="en-US" altLang="zh-CN" sz="2400" b="1" dirty="0">
                <a:solidFill>
                  <a:srgbClr val="FF0000"/>
                </a:solidFill>
              </a:rPr>
              <a:t>5</a:t>
            </a:r>
            <a:r>
              <a:rPr lang="en-US" altLang="zh-CN" sz="2400" b="1" dirty="0"/>
              <a:t>    </a:t>
            </a:r>
            <a:r>
              <a:rPr lang="en-US" altLang="zh-CN" sz="2400" b="1" dirty="0" smtClean="0"/>
              <a:t>  3        </a:t>
            </a:r>
            <a:r>
              <a:rPr lang="en-US" altLang="zh-CN" sz="2400" b="1" dirty="0">
                <a:solidFill>
                  <a:srgbClr val="FF0000"/>
                </a:solidFill>
              </a:rPr>
              <a:t>6</a:t>
            </a:r>
            <a:r>
              <a:rPr lang="en-US" altLang="zh-CN" sz="2400" b="1" dirty="0"/>
              <a:t>  .  </a:t>
            </a:r>
            <a:r>
              <a:rPr lang="en-US" altLang="zh-CN" sz="2400" b="1" dirty="0" smtClean="0"/>
              <a:t> </a:t>
            </a:r>
            <a:r>
              <a:rPr lang="en-US" altLang="zh-CN" sz="2400" b="1" dirty="0" smtClean="0">
                <a:solidFill>
                  <a:srgbClr val="002060"/>
                </a:solidFill>
              </a:rPr>
              <a:t>5</a:t>
            </a:r>
            <a:r>
              <a:rPr lang="en-US" altLang="zh-CN" sz="2400" b="1" dirty="0" smtClean="0"/>
              <a:t>       </a:t>
            </a:r>
            <a:r>
              <a:rPr lang="en-US" altLang="zh-CN" sz="2400" b="1" dirty="0">
                <a:solidFill>
                  <a:srgbClr val="FF0000"/>
                </a:solidFill>
              </a:rPr>
              <a:t>4</a:t>
            </a:r>
            <a:r>
              <a:rPr lang="en-US" altLang="zh-CN" sz="2400" b="1" dirty="0"/>
              <a:t>   </a:t>
            </a:r>
            <a:r>
              <a:rPr lang="en-US" altLang="zh-CN" sz="2400" b="1" dirty="0" smtClean="0"/>
              <a:t>   </a:t>
            </a:r>
            <a:r>
              <a:rPr lang="en-US" altLang="zh-CN" sz="2400" b="1" dirty="0"/>
              <a:t>2    </a:t>
            </a:r>
          </a:p>
          <a:p>
            <a:pPr lvl="1" eaLnBrk="1" hangingPunct="1"/>
            <a:r>
              <a:rPr lang="zh-CN" altLang="en-US" sz="2000" b="1" dirty="0">
                <a:latin typeface="微软雅黑" pitchFamily="34" charset="-122"/>
                <a:ea typeface="微软雅黑" pitchFamily="34" charset="-122"/>
              </a:rPr>
              <a:t>结果</a:t>
            </a:r>
            <a:r>
              <a:rPr lang="zh-CN" altLang="en-US" sz="2000" b="1" dirty="0" smtClean="0">
                <a:latin typeface="微软雅黑" pitchFamily="34" charset="-122"/>
                <a:ea typeface="微软雅黑" pitchFamily="34" charset="-122"/>
              </a:rPr>
              <a:t>为：</a:t>
            </a:r>
            <a:r>
              <a:rPr lang="en-US" altLang="zh-CN" sz="2000" b="1" dirty="0" smtClean="0">
                <a:latin typeface="微软雅黑" pitchFamily="34" charset="-122"/>
                <a:ea typeface="微软雅黑" pitchFamily="34" charset="-122"/>
              </a:rPr>
              <a:t>   </a:t>
            </a:r>
            <a:r>
              <a:rPr lang="en-US" altLang="zh-CN" sz="2400" b="1" dirty="0" smtClean="0"/>
              <a:t>(</a:t>
            </a:r>
            <a:r>
              <a:rPr lang="en-US" altLang="zh-CN" sz="2400" b="1" dirty="0"/>
              <a:t>101011110.10110001)</a:t>
            </a:r>
            <a:r>
              <a:rPr lang="en-US" altLang="zh-CN" sz="2400" b="1" baseline="-25000" dirty="0"/>
              <a:t>2</a:t>
            </a:r>
            <a:r>
              <a:rPr lang="en-US" altLang="zh-CN" sz="2400" b="1" dirty="0"/>
              <a:t> = (536.542)</a:t>
            </a:r>
            <a:r>
              <a:rPr lang="en-US" altLang="zh-CN" sz="2400" b="1" baseline="-25000" dirty="0"/>
              <a:t>8</a:t>
            </a:r>
            <a:endParaRPr lang="zh-CN" altLang="en-US" sz="2400" b="1" baseline="-25000" dirty="0"/>
          </a:p>
        </p:txBody>
      </p:sp>
    </p:spTree>
    <p:extLst>
      <p:ext uri="{BB962C8B-B14F-4D97-AF65-F5344CB8AC3E}">
        <p14:creationId xmlns:p14="http://schemas.microsoft.com/office/powerpoint/2010/main" val="1480631815"/>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sym typeface="Wingdings 3"/>
              </a:rPr>
              <a:t>八</a:t>
            </a:r>
            <a:r>
              <a:rPr lang="zh-CN" altLang="en-US" sz="2400" b="1" dirty="0">
                <a:solidFill>
                  <a:schemeClr val="bg1"/>
                </a:solidFill>
                <a:latin typeface="微软雅黑" pitchFamily="34" charset="-122"/>
                <a:ea typeface="微软雅黑" pitchFamily="34" charset="-122"/>
              </a:rPr>
              <a:t>二</a:t>
            </a:r>
          </a:p>
        </p:txBody>
      </p:sp>
      <p:sp>
        <p:nvSpPr>
          <p:cNvPr id="22" name="TextBox 21"/>
          <p:cNvSpPr txBox="1"/>
          <p:nvPr/>
        </p:nvSpPr>
        <p:spPr>
          <a:xfrm>
            <a:off x="2343251" y="988368"/>
            <a:ext cx="6768791" cy="2377588"/>
          </a:xfrm>
          <a:prstGeom prst="rect">
            <a:avLst/>
          </a:prstGeom>
          <a:noFill/>
        </p:spPr>
        <p:txBody>
          <a:bodyPr wrap="square" lIns="68594" tIns="34297" rIns="68594" bIns="34297" rtlCol="0">
            <a:spAutoFit/>
          </a:bodyPr>
          <a:lstStyle/>
          <a:p>
            <a:pPr>
              <a:lnSpc>
                <a:spcPct val="150000"/>
              </a:lnSpc>
            </a:pPr>
            <a:r>
              <a:rPr lang="zh-CN" altLang="en-US" sz="2000" b="1" dirty="0" smtClean="0">
                <a:solidFill>
                  <a:srgbClr val="FF0000"/>
                </a:solidFill>
                <a:latin typeface="微软雅黑" pitchFamily="34" charset="-122"/>
                <a:ea typeface="微软雅黑" pitchFamily="34" charset="-122"/>
              </a:rPr>
              <a:t>八进制数</a:t>
            </a:r>
            <a:r>
              <a:rPr lang="zh-CN" altLang="en-US" sz="2000" b="1" dirty="0">
                <a:solidFill>
                  <a:srgbClr val="FF0000"/>
                </a:solidFill>
                <a:latin typeface="微软雅黑" pitchFamily="34" charset="-122"/>
                <a:ea typeface="微软雅黑" pitchFamily="34" charset="-122"/>
              </a:rPr>
              <a:t>转换</a:t>
            </a:r>
            <a:r>
              <a:rPr lang="zh-CN" altLang="en-US" sz="2000" b="1" dirty="0" smtClean="0">
                <a:solidFill>
                  <a:srgbClr val="FF0000"/>
                </a:solidFill>
                <a:latin typeface="微软雅黑" pitchFamily="34" charset="-122"/>
                <a:ea typeface="微软雅黑" pitchFamily="34" charset="-122"/>
              </a:rPr>
              <a:t>为二进制数：</a:t>
            </a:r>
          </a:p>
          <a:p>
            <a:pPr>
              <a:lnSpc>
                <a:spcPct val="150000"/>
              </a:lnSpc>
            </a:pPr>
            <a:r>
              <a:rPr lang="zh-CN" altLang="en-US" sz="2000" b="1" dirty="0">
                <a:latin typeface="微软雅黑" pitchFamily="34" charset="-122"/>
                <a:ea typeface="微软雅黑" pitchFamily="34" charset="-122"/>
              </a:rPr>
              <a:t>转换规则：采用“</a:t>
            </a:r>
            <a:r>
              <a:rPr lang="zh-CN" altLang="en-US" sz="2000" b="1" dirty="0">
                <a:solidFill>
                  <a:srgbClr val="FF0000"/>
                </a:solidFill>
                <a:latin typeface="微软雅黑" pitchFamily="34" charset="-122"/>
                <a:ea typeface="微软雅黑" pitchFamily="34" charset="-122"/>
              </a:rPr>
              <a:t>一分为三</a:t>
            </a:r>
            <a:r>
              <a:rPr lang="zh-CN" altLang="en-US" sz="2000" b="1" dirty="0">
                <a:latin typeface="微软雅黑" pitchFamily="34" charset="-122"/>
                <a:ea typeface="微软雅黑" pitchFamily="34" charset="-122"/>
              </a:rPr>
              <a:t>”的原</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则，即从八进制整数的低位开始，将每位上的数用三位二进制表示出来即可。如果有小数部分，则从小数点开始，分别向左右两边按照上述方法进行转换。</a:t>
            </a: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302426" y="1369228"/>
            <a:ext cx="2074371"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3" name="矩形 2"/>
          <p:cNvSpPr/>
          <p:nvPr/>
        </p:nvSpPr>
        <p:spPr>
          <a:xfrm>
            <a:off x="430656" y="3365956"/>
            <a:ext cx="8572309" cy="1200329"/>
          </a:xfrm>
          <a:prstGeom prst="rect">
            <a:avLst/>
          </a:prstGeom>
        </p:spPr>
        <p:txBody>
          <a:bodyPr wrap="square">
            <a:spAutoFit/>
          </a:bodyPr>
          <a:lstStyle/>
          <a:p>
            <a:pPr lvl="1" eaLnBrk="1" hangingPunct="1"/>
            <a:r>
              <a:rPr lang="zh-CN" altLang="en-US" sz="2000" b="1" dirty="0" smtClean="0">
                <a:latin typeface="微软雅黑" pitchFamily="34" charset="-122"/>
                <a:ea typeface="微软雅黑" pitchFamily="34" charset="-122"/>
              </a:rPr>
              <a:t>八进制数</a:t>
            </a:r>
            <a:r>
              <a:rPr lang="en-US" altLang="zh-CN" sz="2000" b="1" dirty="0" smtClean="0">
                <a:latin typeface="微软雅黑" pitchFamily="34" charset="-122"/>
                <a:ea typeface="微软雅黑" pitchFamily="34" charset="-122"/>
              </a:rPr>
              <a:t>:      </a:t>
            </a:r>
            <a:r>
              <a:rPr lang="en-US" altLang="zh-CN" sz="2400" b="1" dirty="0" smtClean="0">
                <a:solidFill>
                  <a:srgbClr val="FF0000"/>
                </a:solidFill>
              </a:rPr>
              <a:t>3     5      7          .    1       6      2</a:t>
            </a:r>
            <a:endParaRPr lang="en-US" altLang="zh-CN" sz="2400" b="1" dirty="0">
              <a:solidFill>
                <a:srgbClr val="FF0000"/>
              </a:solidFill>
            </a:endParaRPr>
          </a:p>
          <a:p>
            <a:pPr lvl="1" eaLnBrk="1" hangingPunct="1"/>
            <a:r>
              <a:rPr lang="zh-CN" altLang="en-US" sz="2000" b="1" dirty="0" smtClean="0">
                <a:latin typeface="微软雅黑" pitchFamily="34" charset="-122"/>
                <a:ea typeface="微软雅黑" pitchFamily="34" charset="-122"/>
              </a:rPr>
              <a:t>二进制数</a:t>
            </a:r>
            <a:r>
              <a:rPr lang="zh-CN" altLang="en-US" sz="2000" b="1" dirty="0">
                <a:latin typeface="微软雅黑" pitchFamily="34" charset="-122"/>
                <a:ea typeface="微软雅黑" pitchFamily="34" charset="-122"/>
              </a:rPr>
              <a:t>： </a:t>
            </a:r>
            <a:r>
              <a:rPr lang="en-US" altLang="zh-CN" sz="2400" b="1" dirty="0">
                <a:solidFill>
                  <a:srgbClr val="FF0000"/>
                </a:solidFill>
              </a:rPr>
              <a:t>011 101  111    </a:t>
            </a:r>
            <a:r>
              <a:rPr lang="en-US" altLang="zh-CN" sz="2400" b="1" dirty="0" smtClean="0">
                <a:solidFill>
                  <a:srgbClr val="FF0000"/>
                </a:solidFill>
              </a:rPr>
              <a:t>   .   </a:t>
            </a:r>
            <a:r>
              <a:rPr lang="en-US" altLang="zh-CN" sz="2400" b="1" dirty="0">
                <a:solidFill>
                  <a:srgbClr val="FF0000"/>
                </a:solidFill>
              </a:rPr>
              <a:t>001  110  010</a:t>
            </a:r>
          </a:p>
          <a:p>
            <a:pPr lvl="1" eaLnBrk="1" hangingPunct="1"/>
            <a:r>
              <a:rPr lang="zh-CN" altLang="en-US" sz="2000" b="1" dirty="0" smtClean="0">
                <a:latin typeface="微软雅黑" pitchFamily="34" charset="-122"/>
                <a:ea typeface="微软雅黑" pitchFamily="34" charset="-122"/>
              </a:rPr>
              <a:t>结果为：</a:t>
            </a:r>
            <a:r>
              <a:rPr lang="en-US" altLang="zh-CN" sz="2000" b="1" dirty="0" smtClean="0">
                <a:latin typeface="微软雅黑" pitchFamily="34" charset="-122"/>
                <a:ea typeface="微软雅黑" pitchFamily="34" charset="-122"/>
              </a:rPr>
              <a:t>   </a:t>
            </a:r>
            <a:r>
              <a:rPr lang="en-US" altLang="zh-CN" sz="2400" b="1" dirty="0"/>
              <a:t>(357.162)</a:t>
            </a:r>
            <a:r>
              <a:rPr lang="en-US" altLang="zh-CN" sz="2400" b="1" baseline="-25000" dirty="0"/>
              <a:t>8</a:t>
            </a:r>
            <a:r>
              <a:rPr lang="en-US" altLang="zh-CN" sz="2400" b="1" dirty="0"/>
              <a:t> = (011101111.001110010)</a:t>
            </a:r>
            <a:r>
              <a:rPr lang="en-US" altLang="zh-CN" sz="2400" b="1" baseline="-25000" dirty="0"/>
              <a:t>2</a:t>
            </a:r>
          </a:p>
        </p:txBody>
      </p:sp>
    </p:spTree>
    <p:extLst>
      <p:ext uri="{BB962C8B-B14F-4D97-AF65-F5344CB8AC3E}">
        <p14:creationId xmlns:p14="http://schemas.microsoft.com/office/powerpoint/2010/main" val="3044321097"/>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十六</a:t>
            </a:r>
            <a:r>
              <a:rPr lang="zh-CN" altLang="en-US" sz="2400" b="1" dirty="0" smtClean="0">
                <a:solidFill>
                  <a:schemeClr val="bg1"/>
                </a:solidFill>
                <a:latin typeface="微软雅黑" pitchFamily="34" charset="-122"/>
                <a:ea typeface="微软雅黑" pitchFamily="34" charset="-122"/>
                <a:sym typeface="Wingdings 3"/>
              </a:rPr>
              <a:t></a:t>
            </a:r>
            <a:r>
              <a:rPr lang="zh-CN" altLang="en-US" sz="2400" b="1" dirty="0">
                <a:solidFill>
                  <a:schemeClr val="bg1"/>
                </a:solidFill>
                <a:latin typeface="微软雅黑" pitchFamily="34" charset="-122"/>
                <a:ea typeface="微软雅黑" pitchFamily="34" charset="-122"/>
              </a:rPr>
              <a:t>二</a:t>
            </a:r>
          </a:p>
        </p:txBody>
      </p:sp>
      <p:sp>
        <p:nvSpPr>
          <p:cNvPr id="22" name="TextBox 21"/>
          <p:cNvSpPr txBox="1"/>
          <p:nvPr/>
        </p:nvSpPr>
        <p:spPr>
          <a:xfrm>
            <a:off x="2343251" y="988368"/>
            <a:ext cx="6768791" cy="2839253"/>
          </a:xfrm>
          <a:prstGeom prst="rect">
            <a:avLst/>
          </a:prstGeom>
          <a:noFill/>
        </p:spPr>
        <p:txBody>
          <a:bodyPr wrap="square" lIns="68594" tIns="34297" rIns="68594" bIns="34297" rtlCol="0">
            <a:spAutoFit/>
          </a:bodyPr>
          <a:lstStyle/>
          <a:p>
            <a:pPr>
              <a:lnSpc>
                <a:spcPct val="150000"/>
              </a:lnSpc>
            </a:pPr>
            <a:r>
              <a:rPr lang="zh-CN" altLang="en-US" sz="2000" b="1" dirty="0">
                <a:solidFill>
                  <a:srgbClr val="FF0000"/>
                </a:solidFill>
                <a:latin typeface="微软雅黑" pitchFamily="34" charset="-122"/>
                <a:ea typeface="微软雅黑" pitchFamily="34" charset="-122"/>
              </a:rPr>
              <a:t>十六进制数转换</a:t>
            </a:r>
            <a:r>
              <a:rPr lang="zh-CN" altLang="en-US" sz="2000" b="1" dirty="0" smtClean="0">
                <a:solidFill>
                  <a:srgbClr val="FF0000"/>
                </a:solidFill>
                <a:latin typeface="微软雅黑" pitchFamily="34" charset="-122"/>
                <a:ea typeface="微软雅黑" pitchFamily="34" charset="-122"/>
              </a:rPr>
              <a:t>为二进制数：</a:t>
            </a:r>
          </a:p>
          <a:p>
            <a:pPr>
              <a:lnSpc>
                <a:spcPct val="150000"/>
              </a:lnSpc>
            </a:pPr>
            <a:r>
              <a:rPr lang="zh-CN" altLang="en-US" sz="2000" b="1" dirty="0">
                <a:latin typeface="微软雅黑" pitchFamily="34" charset="-122"/>
                <a:ea typeface="微软雅黑" pitchFamily="34" charset="-122"/>
              </a:rPr>
              <a:t>转换规则：采用</a:t>
            </a:r>
            <a:r>
              <a:rPr lang="zh-CN" altLang="en-US" sz="2000" b="1" dirty="0">
                <a:solidFill>
                  <a:srgbClr val="FF0000"/>
                </a:solidFill>
                <a:latin typeface="微软雅黑" pitchFamily="34" charset="-122"/>
                <a:ea typeface="微软雅黑" pitchFamily="34" charset="-122"/>
              </a:rPr>
              <a:t>“一分为四”</a:t>
            </a:r>
            <a:r>
              <a:rPr lang="zh-CN" altLang="en-US" sz="2000" b="1" dirty="0">
                <a:latin typeface="微软雅黑" pitchFamily="34" charset="-122"/>
                <a:ea typeface="微软雅黑" pitchFamily="34" charset="-122"/>
              </a:rPr>
              <a:t>的原</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则，即从十六进制整数的低位开始，将每位上的数用四位二进制表示出来即可。如果有小数部分，则从小数点开始，分别向左右两边按照上述方法进行转换。</a:t>
            </a:r>
          </a:p>
          <a:p>
            <a:pPr>
              <a:lnSpc>
                <a:spcPct val="150000"/>
              </a:lnSpc>
            </a:pPr>
            <a:endParaRPr lang="zh-CN" altLang="en-US"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302426" y="1369228"/>
            <a:ext cx="2074371"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3" name="矩形 2"/>
          <p:cNvSpPr/>
          <p:nvPr/>
        </p:nvSpPr>
        <p:spPr>
          <a:xfrm>
            <a:off x="430656" y="3365956"/>
            <a:ext cx="8572309" cy="1200329"/>
          </a:xfrm>
          <a:prstGeom prst="rect">
            <a:avLst/>
          </a:prstGeom>
        </p:spPr>
        <p:txBody>
          <a:bodyPr wrap="square">
            <a:spAutoFit/>
          </a:bodyPr>
          <a:lstStyle/>
          <a:p>
            <a:pPr lvl="1" eaLnBrk="1" hangingPunct="1"/>
            <a:r>
              <a:rPr lang="zh-CN" altLang="en-US" sz="2000" b="1" dirty="0" smtClean="0">
                <a:latin typeface="微软雅黑" pitchFamily="34" charset="-122"/>
                <a:ea typeface="微软雅黑" pitchFamily="34" charset="-122"/>
              </a:rPr>
              <a:t>十六进制数</a:t>
            </a:r>
            <a:r>
              <a:rPr lang="en-US" altLang="zh-CN" sz="2000" b="1" dirty="0" smtClean="0">
                <a:latin typeface="微软雅黑" pitchFamily="34" charset="-122"/>
                <a:ea typeface="微软雅黑" pitchFamily="34" charset="-122"/>
              </a:rPr>
              <a:t>:      </a:t>
            </a:r>
            <a:r>
              <a:rPr lang="en-US" altLang="zh-CN" sz="2400" b="1" dirty="0">
                <a:solidFill>
                  <a:srgbClr val="FF0000"/>
                </a:solidFill>
              </a:rPr>
              <a:t>6     </a:t>
            </a:r>
            <a:r>
              <a:rPr lang="en-US" altLang="zh-CN" sz="2400" b="1" dirty="0" smtClean="0">
                <a:solidFill>
                  <a:srgbClr val="FF0000"/>
                </a:solidFill>
              </a:rPr>
              <a:t> E         </a:t>
            </a:r>
            <a:r>
              <a:rPr lang="en-US" altLang="zh-CN" sz="2400" b="1" dirty="0">
                <a:solidFill>
                  <a:srgbClr val="FF0000"/>
                </a:solidFill>
              </a:rPr>
              <a:t>C      </a:t>
            </a:r>
            <a:r>
              <a:rPr lang="en-US" altLang="zh-CN" sz="2400" b="1" dirty="0" smtClean="0">
                <a:solidFill>
                  <a:srgbClr val="FF0000"/>
                </a:solidFill>
              </a:rPr>
              <a:t>    F         3 </a:t>
            </a:r>
            <a:endParaRPr lang="en-US" altLang="zh-CN" sz="2400" b="1" dirty="0">
              <a:solidFill>
                <a:srgbClr val="FF0000"/>
              </a:solidFill>
            </a:endParaRPr>
          </a:p>
          <a:p>
            <a:pPr lvl="1" eaLnBrk="1" hangingPunct="1"/>
            <a:r>
              <a:rPr lang="zh-CN" altLang="en-US" sz="2000" b="1" dirty="0" smtClean="0">
                <a:latin typeface="微软雅黑" pitchFamily="34" charset="-122"/>
                <a:ea typeface="微软雅黑" pitchFamily="34" charset="-122"/>
              </a:rPr>
              <a:t>二进制数</a:t>
            </a:r>
            <a:r>
              <a:rPr lang="zh-CN" altLang="en-US" sz="2000" b="1" dirty="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   </a:t>
            </a:r>
            <a:r>
              <a:rPr lang="en-US" altLang="zh-CN" sz="2400" b="1" dirty="0" smtClean="0">
                <a:solidFill>
                  <a:srgbClr val="FF0000"/>
                </a:solidFill>
              </a:rPr>
              <a:t>110  </a:t>
            </a:r>
            <a:r>
              <a:rPr lang="en-US" altLang="zh-CN" sz="2400" b="1" dirty="0">
                <a:solidFill>
                  <a:srgbClr val="FF0000"/>
                </a:solidFill>
              </a:rPr>
              <a:t>1110  1100   1111   0011</a:t>
            </a:r>
          </a:p>
          <a:p>
            <a:pPr lvl="1" eaLnBrk="1" hangingPunct="1"/>
            <a:r>
              <a:rPr lang="zh-CN" altLang="en-US" sz="2000" b="1" dirty="0" smtClean="0">
                <a:latin typeface="微软雅黑" pitchFamily="34" charset="-122"/>
                <a:ea typeface="微软雅黑" pitchFamily="34" charset="-122"/>
              </a:rPr>
              <a:t>结果为：</a:t>
            </a:r>
            <a:r>
              <a:rPr lang="en-US" altLang="zh-CN" sz="2000" b="1" dirty="0" smtClean="0">
                <a:latin typeface="微软雅黑" pitchFamily="34" charset="-122"/>
                <a:ea typeface="微软雅黑" pitchFamily="34" charset="-122"/>
              </a:rPr>
              <a:t>   </a:t>
            </a:r>
            <a:r>
              <a:rPr lang="en-US" altLang="zh-CN" sz="2400" b="1" dirty="0"/>
              <a:t>(</a:t>
            </a:r>
            <a:r>
              <a:rPr lang="en-US" altLang="zh-CN" sz="2400" b="1" dirty="0" smtClean="0"/>
              <a:t>6ECF3)</a:t>
            </a:r>
            <a:r>
              <a:rPr lang="en-US" altLang="zh-CN" sz="2400" b="1" baseline="-25000" dirty="0" smtClean="0"/>
              <a:t>16</a:t>
            </a:r>
            <a:r>
              <a:rPr lang="en-US" altLang="zh-CN" sz="2400" b="1" dirty="0" smtClean="0"/>
              <a:t> </a:t>
            </a:r>
            <a:r>
              <a:rPr lang="en-US" altLang="zh-CN" sz="2400" b="1" dirty="0"/>
              <a:t>= (1101110110011110011)</a:t>
            </a:r>
            <a:r>
              <a:rPr lang="en-US" altLang="zh-CN" sz="2400" b="1" baseline="-25000" dirty="0" smtClean="0"/>
              <a:t>2</a:t>
            </a:r>
            <a:endParaRPr lang="en-US" altLang="zh-CN" sz="2400" b="1" baseline="-25000" dirty="0"/>
          </a:p>
        </p:txBody>
      </p:sp>
    </p:spTree>
    <p:extLst>
      <p:ext uri="{BB962C8B-B14F-4D97-AF65-F5344CB8AC3E}">
        <p14:creationId xmlns:p14="http://schemas.microsoft.com/office/powerpoint/2010/main" val="2281523428"/>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a:solidFill>
                  <a:schemeClr val="bg1"/>
                </a:solidFill>
                <a:latin typeface="微软雅黑" pitchFamily="34" charset="-122"/>
                <a:ea typeface="微软雅黑" pitchFamily="34" charset="-122"/>
              </a:rPr>
              <a:t>十</a:t>
            </a:r>
            <a:r>
              <a:rPr lang="zh-CN" altLang="en-US" sz="2400" b="1" dirty="0">
                <a:solidFill>
                  <a:schemeClr val="bg1"/>
                </a:solidFill>
                <a:latin typeface="微软雅黑" pitchFamily="34" charset="-122"/>
                <a:ea typeface="微软雅黑" pitchFamily="34" charset="-122"/>
                <a:sym typeface="Wingdings 3"/>
              </a:rPr>
              <a:t></a:t>
            </a:r>
            <a:r>
              <a:rPr lang="zh-CN" altLang="en-US" sz="2400" b="1" dirty="0">
                <a:solidFill>
                  <a:schemeClr val="bg1"/>
                </a:solidFill>
                <a:latin typeface="微软雅黑" pitchFamily="34" charset="-122"/>
                <a:ea typeface="微软雅黑" pitchFamily="34" charset="-122"/>
              </a:rPr>
              <a:t>二</a:t>
            </a:r>
          </a:p>
        </p:txBody>
      </p:sp>
      <p:sp>
        <p:nvSpPr>
          <p:cNvPr id="22" name="TextBox 21"/>
          <p:cNvSpPr txBox="1"/>
          <p:nvPr/>
        </p:nvSpPr>
        <p:spPr>
          <a:xfrm>
            <a:off x="2343251" y="988368"/>
            <a:ext cx="6768791" cy="2839253"/>
          </a:xfrm>
          <a:prstGeom prst="rect">
            <a:avLst/>
          </a:prstGeom>
          <a:noFill/>
        </p:spPr>
        <p:txBody>
          <a:bodyPr wrap="square" lIns="68594" tIns="34297" rIns="68594" bIns="34297" rtlCol="0">
            <a:spAutoFit/>
          </a:bodyPr>
          <a:lstStyle/>
          <a:p>
            <a:pPr>
              <a:lnSpc>
                <a:spcPct val="150000"/>
              </a:lnSpc>
            </a:pPr>
            <a:r>
              <a:rPr lang="zh-CN" altLang="en-US" sz="2000" b="1" dirty="0">
                <a:solidFill>
                  <a:srgbClr val="FF0000"/>
                </a:solidFill>
                <a:latin typeface="微软雅黑" pitchFamily="34" charset="-122"/>
                <a:ea typeface="微软雅黑" pitchFamily="34" charset="-122"/>
              </a:rPr>
              <a:t>十进制数转换为</a:t>
            </a:r>
            <a:r>
              <a:rPr lang="zh-CN" altLang="en-US" sz="2000" b="1" dirty="0" smtClean="0">
                <a:solidFill>
                  <a:srgbClr val="FF0000"/>
                </a:solidFill>
                <a:latin typeface="微软雅黑" pitchFamily="34" charset="-122"/>
                <a:ea typeface="微软雅黑" pitchFamily="34" charset="-122"/>
              </a:rPr>
              <a:t>二进制数</a:t>
            </a:r>
            <a:r>
              <a:rPr lang="zh-CN" altLang="en-US" sz="2000" b="1" dirty="0" smtClean="0">
                <a:latin typeface="微软雅黑" pitchFamily="34" charset="-122"/>
                <a:ea typeface="微软雅黑" pitchFamily="34" charset="-122"/>
              </a:rPr>
              <a:t>转换规则：</a:t>
            </a:r>
            <a:endParaRPr lang="en-US" altLang="zh-CN" sz="2000" b="1" dirty="0" smtClean="0">
              <a:latin typeface="微软雅黑" pitchFamily="34" charset="-122"/>
              <a:ea typeface="微软雅黑" pitchFamily="34" charset="-122"/>
            </a:endParaRPr>
          </a:p>
          <a:p>
            <a:pPr>
              <a:lnSpc>
                <a:spcPct val="150000"/>
              </a:lnSpc>
            </a:pPr>
            <a:r>
              <a:rPr lang="zh-CN" altLang="en-US" sz="2000" b="1" dirty="0">
                <a:solidFill>
                  <a:srgbClr val="FF0000"/>
                </a:solidFill>
                <a:latin typeface="微软雅黑" pitchFamily="34" charset="-122"/>
                <a:ea typeface="微软雅黑" pitchFamily="34" charset="-122"/>
              </a:rPr>
              <a:t>整数部分</a:t>
            </a:r>
            <a:r>
              <a:rPr lang="zh-CN" altLang="en-US" sz="2000" b="1" dirty="0">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除</a:t>
            </a:r>
            <a:r>
              <a:rPr lang="en-US" altLang="zh-CN" sz="2000" b="1" dirty="0">
                <a:solidFill>
                  <a:srgbClr val="FF0000"/>
                </a:solidFill>
                <a:latin typeface="微软雅黑" pitchFamily="34" charset="-122"/>
                <a:ea typeface="微软雅黑" pitchFamily="34" charset="-122"/>
              </a:rPr>
              <a:t>2</a:t>
            </a:r>
            <a:r>
              <a:rPr lang="zh-CN" altLang="en-US" sz="2000" b="1" dirty="0">
                <a:solidFill>
                  <a:srgbClr val="FF0000"/>
                </a:solidFill>
                <a:latin typeface="微软雅黑" pitchFamily="34" charset="-122"/>
                <a:ea typeface="微软雅黑" pitchFamily="34" charset="-122"/>
              </a:rPr>
              <a:t>取余</a:t>
            </a:r>
            <a:r>
              <a:rPr lang="zh-CN" altLang="en-US" sz="2000" b="1" dirty="0">
                <a:latin typeface="微软雅黑" pitchFamily="34" charset="-122"/>
                <a:ea typeface="微软雅黑" pitchFamily="34" charset="-122"/>
              </a:rPr>
              <a:t>，直到商为</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；最先得到的余数排在最低位。</a:t>
            </a:r>
          </a:p>
          <a:p>
            <a:pPr>
              <a:lnSpc>
                <a:spcPct val="150000"/>
              </a:lnSpc>
            </a:pPr>
            <a:r>
              <a:rPr lang="zh-CN" altLang="en-US" sz="2000" b="1" dirty="0">
                <a:solidFill>
                  <a:srgbClr val="FF0000"/>
                </a:solidFill>
                <a:latin typeface="微软雅黑" pitchFamily="34" charset="-122"/>
                <a:ea typeface="微软雅黑" pitchFamily="34" charset="-122"/>
              </a:rPr>
              <a:t>小数部分</a:t>
            </a:r>
            <a:r>
              <a:rPr lang="zh-CN" altLang="en-US" sz="2000" b="1" dirty="0">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乘</a:t>
            </a:r>
            <a:r>
              <a:rPr lang="en-US" altLang="zh-CN" sz="2000" b="1" dirty="0">
                <a:solidFill>
                  <a:srgbClr val="FF0000"/>
                </a:solidFill>
                <a:latin typeface="微软雅黑" pitchFamily="34" charset="-122"/>
                <a:ea typeface="微软雅黑" pitchFamily="34" charset="-122"/>
              </a:rPr>
              <a:t>2</a:t>
            </a:r>
            <a:r>
              <a:rPr lang="zh-CN" altLang="en-US" sz="2000" b="1" dirty="0">
                <a:solidFill>
                  <a:srgbClr val="FF0000"/>
                </a:solidFill>
                <a:latin typeface="微软雅黑" pitchFamily="34" charset="-122"/>
                <a:ea typeface="微软雅黑" pitchFamily="34" charset="-122"/>
              </a:rPr>
              <a:t>取整</a:t>
            </a:r>
            <a:r>
              <a:rPr lang="zh-CN" altLang="en-US" sz="2000" b="1" dirty="0">
                <a:latin typeface="微软雅黑" pitchFamily="34" charset="-122"/>
                <a:ea typeface="微软雅黑" pitchFamily="34" charset="-122"/>
              </a:rPr>
              <a:t>，直到小数部分为</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或达到所求的精度为止；最先得到的整数排在最高位。</a:t>
            </a:r>
          </a:p>
          <a:p>
            <a:pPr>
              <a:lnSpc>
                <a:spcPct val="150000"/>
              </a:lnSpc>
            </a:pPr>
            <a:endParaRPr lang="zh-CN" altLang="en-US"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47284" y="1474761"/>
            <a:ext cx="2074371"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3" name="矩形 2"/>
          <p:cNvSpPr/>
          <p:nvPr/>
        </p:nvSpPr>
        <p:spPr>
          <a:xfrm>
            <a:off x="430656" y="3365956"/>
            <a:ext cx="8572309" cy="1200329"/>
          </a:xfrm>
          <a:prstGeom prst="rect">
            <a:avLst/>
          </a:prstGeom>
        </p:spPr>
        <p:txBody>
          <a:bodyPr wrap="square">
            <a:spAutoFit/>
          </a:bodyPr>
          <a:lstStyle/>
          <a:p>
            <a:pPr lvl="1" eaLnBrk="1" hangingPunct="1"/>
            <a:r>
              <a:rPr lang="zh-CN" altLang="en-US" sz="2000" b="1" dirty="0" smtClean="0">
                <a:latin typeface="微软雅黑" pitchFamily="34" charset="-122"/>
                <a:ea typeface="微软雅黑" pitchFamily="34" charset="-122"/>
              </a:rPr>
              <a:t>十六进制数</a:t>
            </a:r>
            <a:r>
              <a:rPr lang="en-US" altLang="zh-CN" sz="2000" b="1" dirty="0" smtClean="0">
                <a:latin typeface="微软雅黑" pitchFamily="34" charset="-122"/>
                <a:ea typeface="微软雅黑" pitchFamily="34" charset="-122"/>
              </a:rPr>
              <a:t>:      </a:t>
            </a:r>
            <a:r>
              <a:rPr lang="en-US" altLang="zh-CN" sz="2400" b="1" dirty="0">
                <a:solidFill>
                  <a:srgbClr val="FF0000"/>
                </a:solidFill>
              </a:rPr>
              <a:t>6     </a:t>
            </a:r>
            <a:r>
              <a:rPr lang="en-US" altLang="zh-CN" sz="2400" b="1" dirty="0" smtClean="0">
                <a:solidFill>
                  <a:srgbClr val="FF0000"/>
                </a:solidFill>
              </a:rPr>
              <a:t> E         </a:t>
            </a:r>
            <a:r>
              <a:rPr lang="en-US" altLang="zh-CN" sz="2400" b="1" dirty="0">
                <a:solidFill>
                  <a:srgbClr val="FF0000"/>
                </a:solidFill>
              </a:rPr>
              <a:t>C      </a:t>
            </a:r>
            <a:r>
              <a:rPr lang="en-US" altLang="zh-CN" sz="2400" b="1" dirty="0" smtClean="0">
                <a:solidFill>
                  <a:srgbClr val="FF0000"/>
                </a:solidFill>
              </a:rPr>
              <a:t>    F         3 </a:t>
            </a:r>
            <a:endParaRPr lang="en-US" altLang="zh-CN" sz="2400" b="1" dirty="0">
              <a:solidFill>
                <a:srgbClr val="FF0000"/>
              </a:solidFill>
            </a:endParaRPr>
          </a:p>
          <a:p>
            <a:pPr lvl="1" eaLnBrk="1" hangingPunct="1"/>
            <a:r>
              <a:rPr lang="zh-CN" altLang="en-US" sz="2000" b="1" dirty="0" smtClean="0">
                <a:latin typeface="微软雅黑" pitchFamily="34" charset="-122"/>
                <a:ea typeface="微软雅黑" pitchFamily="34" charset="-122"/>
              </a:rPr>
              <a:t>二进制数</a:t>
            </a:r>
            <a:r>
              <a:rPr lang="zh-CN" altLang="en-US" sz="2000" b="1" dirty="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   </a:t>
            </a:r>
            <a:r>
              <a:rPr lang="en-US" altLang="zh-CN" sz="2400" b="1" dirty="0" smtClean="0">
                <a:solidFill>
                  <a:srgbClr val="FF0000"/>
                </a:solidFill>
              </a:rPr>
              <a:t>110  </a:t>
            </a:r>
            <a:r>
              <a:rPr lang="en-US" altLang="zh-CN" sz="2400" b="1" dirty="0">
                <a:solidFill>
                  <a:srgbClr val="FF0000"/>
                </a:solidFill>
              </a:rPr>
              <a:t>1110  1100   1111   0011</a:t>
            </a:r>
          </a:p>
          <a:p>
            <a:pPr lvl="1" eaLnBrk="1" hangingPunct="1"/>
            <a:r>
              <a:rPr lang="zh-CN" altLang="en-US" sz="2000" b="1" dirty="0" smtClean="0">
                <a:latin typeface="微软雅黑" pitchFamily="34" charset="-122"/>
                <a:ea typeface="微软雅黑" pitchFamily="34" charset="-122"/>
              </a:rPr>
              <a:t>结果为：</a:t>
            </a:r>
            <a:r>
              <a:rPr lang="en-US" altLang="zh-CN" sz="2000" b="1" dirty="0" smtClean="0">
                <a:latin typeface="微软雅黑" pitchFamily="34" charset="-122"/>
                <a:ea typeface="微软雅黑" pitchFamily="34" charset="-122"/>
              </a:rPr>
              <a:t>   </a:t>
            </a:r>
            <a:r>
              <a:rPr lang="en-US" altLang="zh-CN" sz="2400" b="1" dirty="0"/>
              <a:t>(</a:t>
            </a:r>
            <a:r>
              <a:rPr lang="en-US" altLang="zh-CN" sz="2400" b="1" dirty="0" smtClean="0"/>
              <a:t>6ECF3)</a:t>
            </a:r>
            <a:r>
              <a:rPr lang="en-US" altLang="zh-CN" sz="2400" b="1" baseline="-25000" dirty="0" smtClean="0"/>
              <a:t>16</a:t>
            </a:r>
            <a:r>
              <a:rPr lang="en-US" altLang="zh-CN" sz="2400" b="1" dirty="0" smtClean="0"/>
              <a:t> </a:t>
            </a:r>
            <a:r>
              <a:rPr lang="en-US" altLang="zh-CN" sz="2400" b="1" dirty="0"/>
              <a:t>= (1101110110011110011)</a:t>
            </a:r>
            <a:r>
              <a:rPr lang="en-US" altLang="zh-CN" sz="2400" b="1" baseline="-25000" dirty="0" smtClean="0"/>
              <a:t>2</a:t>
            </a:r>
            <a:endParaRPr lang="en-US" altLang="zh-CN" sz="2400" b="1" baseline="-25000" dirty="0"/>
          </a:p>
        </p:txBody>
      </p:sp>
    </p:spTree>
    <p:extLst>
      <p:ext uri="{BB962C8B-B14F-4D97-AF65-F5344CB8AC3E}">
        <p14:creationId xmlns:p14="http://schemas.microsoft.com/office/powerpoint/2010/main" val="3704333264"/>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十</a:t>
            </a:r>
            <a:r>
              <a:rPr lang="zh-CN" altLang="en-US" sz="2400" b="1" dirty="0" smtClean="0">
                <a:solidFill>
                  <a:schemeClr val="bg1"/>
                </a:solidFill>
                <a:latin typeface="微软雅黑" pitchFamily="34" charset="-122"/>
                <a:ea typeface="微软雅黑" pitchFamily="34" charset="-122"/>
                <a:sym typeface="Wingdings 3"/>
              </a:rPr>
              <a:t></a:t>
            </a:r>
            <a:r>
              <a:rPr lang="zh-CN" altLang="en-US" sz="2400" b="1" dirty="0" smtClean="0">
                <a:solidFill>
                  <a:schemeClr val="bg1"/>
                </a:solidFill>
                <a:latin typeface="微软雅黑" pitchFamily="34" charset="-122"/>
                <a:ea typeface="微软雅黑" pitchFamily="34" charset="-122"/>
              </a:rPr>
              <a:t>二</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2343251" y="988368"/>
            <a:ext cx="6768791" cy="992594"/>
          </a:xfrm>
          <a:prstGeom prst="rect">
            <a:avLst/>
          </a:prstGeom>
          <a:noFill/>
        </p:spPr>
        <p:txBody>
          <a:bodyPr wrap="square" lIns="68594" tIns="34297" rIns="68594" bIns="34297" rtlCol="0">
            <a:spAutoFit/>
          </a:bodyPr>
          <a:lstStyle/>
          <a:p>
            <a:pPr>
              <a:lnSpc>
                <a:spcPct val="150000"/>
              </a:lnSpc>
            </a:pPr>
            <a:r>
              <a:rPr lang="zh-CN" altLang="en-US" sz="2000" b="1" dirty="0">
                <a:solidFill>
                  <a:srgbClr val="FF0000"/>
                </a:solidFill>
                <a:latin typeface="微软雅黑" pitchFamily="34" charset="-122"/>
                <a:ea typeface="微软雅黑" pitchFamily="34" charset="-122"/>
              </a:rPr>
              <a:t>十进制数转换为</a:t>
            </a:r>
            <a:r>
              <a:rPr lang="zh-CN" altLang="en-US" sz="2000" b="1" dirty="0" smtClean="0">
                <a:solidFill>
                  <a:srgbClr val="FF0000"/>
                </a:solidFill>
                <a:latin typeface="微软雅黑" pitchFamily="34" charset="-122"/>
                <a:ea typeface="微软雅黑" pitchFamily="34" charset="-122"/>
              </a:rPr>
              <a:t>二进制数 </a:t>
            </a:r>
            <a:r>
              <a:rPr lang="zh-CN" altLang="en-US" sz="2000" b="1" dirty="0">
                <a:latin typeface="微软雅黑" pitchFamily="34" charset="-122"/>
                <a:ea typeface="微软雅黑" pitchFamily="34" charset="-122"/>
              </a:rPr>
              <a:t>例题</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47284" y="1474761"/>
            <a:ext cx="2074371"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654417"/>
            <a:ext cx="5735105" cy="346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655689"/>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0"/>
          <p:cNvGrpSpPr/>
          <p:nvPr/>
        </p:nvGrpSpPr>
        <p:grpSpPr>
          <a:xfrm>
            <a:off x="2268538" y="1075903"/>
            <a:ext cx="1091673" cy="575630"/>
            <a:chOff x="1409700" y="1155700"/>
            <a:chExt cx="1455311" cy="767269"/>
          </a:xfrm>
        </p:grpSpPr>
        <p:sp>
          <p:nvSpPr>
            <p:cNvPr id="31" name="文本框 30"/>
            <p:cNvSpPr txBox="1"/>
            <p:nvPr/>
          </p:nvSpPr>
          <p:spPr>
            <a:xfrm>
              <a:off x="1409700" y="1155700"/>
              <a:ext cx="1272143" cy="738664"/>
            </a:xfrm>
            <a:prstGeom prst="rect">
              <a:avLst/>
            </a:prstGeom>
            <a:noFill/>
          </p:spPr>
          <p:txBody>
            <a:bodyPr wrap="none" rtlCol="0">
              <a:spAutoFit/>
            </a:bodyPr>
            <a:lstStyle/>
            <a:p>
              <a:pPr defTabSz="685937">
                <a:defRPr/>
              </a:pPr>
              <a:r>
                <a:rPr lang="zh-CN" altLang="en-US" sz="3000" b="1" dirty="0">
                  <a:solidFill>
                    <a:srgbClr val="000000">
                      <a:lumMod val="85000"/>
                      <a:lumOff val="15000"/>
                    </a:srgbClr>
                  </a:solidFill>
                  <a:latin typeface="Arial"/>
                  <a:ea typeface="微软雅黑"/>
                </a:rPr>
                <a:t>目录</a:t>
              </a:r>
            </a:p>
          </p:txBody>
        </p:sp>
        <p:cxnSp>
          <p:nvCxnSpPr>
            <p:cNvPr id="34" name="直接连接符 33"/>
            <p:cNvCxnSpPr>
              <a:cxnSpLocks/>
            </p:cNvCxnSpPr>
            <p:nvPr/>
          </p:nvCxnSpPr>
          <p:spPr>
            <a:xfrm flipH="1">
              <a:off x="2451765" y="1461463"/>
              <a:ext cx="413246" cy="461506"/>
            </a:xfrm>
            <a:prstGeom prst="line">
              <a:avLst/>
            </a:prstGeom>
            <a:ln w="25400" cap="rnd">
              <a:solidFill>
                <a:schemeClr val="bg2">
                  <a:lumMod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7" name="组合 37"/>
          <p:cNvGrpSpPr/>
          <p:nvPr/>
        </p:nvGrpSpPr>
        <p:grpSpPr>
          <a:xfrm>
            <a:off x="2423803" y="2109901"/>
            <a:ext cx="2013613" cy="461665"/>
            <a:chOff x="8258783" y="2250998"/>
            <a:chExt cx="2684351" cy="615362"/>
          </a:xfrm>
        </p:grpSpPr>
        <p:sp>
          <p:nvSpPr>
            <p:cNvPr id="36" name="矩形 35"/>
            <p:cNvSpPr/>
            <p:nvPr/>
          </p:nvSpPr>
          <p:spPr>
            <a:xfrm>
              <a:off x="8258783" y="2586856"/>
              <a:ext cx="651754" cy="184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37">
                <a:defRPr/>
              </a:pPr>
              <a:endParaRPr lang="zh-CN" altLang="en-US" sz="2400" dirty="0">
                <a:solidFill>
                  <a:schemeClr val="tx1"/>
                </a:solidFill>
                <a:latin typeface="Arial"/>
                <a:ea typeface="微软雅黑"/>
              </a:endParaRPr>
            </a:p>
          </p:txBody>
        </p:sp>
        <p:sp>
          <p:nvSpPr>
            <p:cNvPr id="37" name="文本框 36">
              <a:hlinkClick r:id="rId3" action="ppaction://hlinksldjump"/>
            </p:cNvPr>
            <p:cNvSpPr txBox="1"/>
            <p:nvPr/>
          </p:nvSpPr>
          <p:spPr>
            <a:xfrm>
              <a:off x="9055766" y="2250998"/>
              <a:ext cx="1887368" cy="615362"/>
            </a:xfrm>
            <a:prstGeom prst="rect">
              <a:avLst/>
            </a:prstGeom>
            <a:noFill/>
          </p:spPr>
          <p:txBody>
            <a:bodyPr wrap="none" rtlCol="0">
              <a:spAutoFit/>
            </a:bodyPr>
            <a:lstStyle/>
            <a:p>
              <a:pPr defTabSz="685937">
                <a:defRPr/>
              </a:pPr>
              <a:r>
                <a:rPr lang="zh-CN" altLang="en-US" sz="2400" b="1" dirty="0" smtClean="0">
                  <a:latin typeface="Arial"/>
                  <a:ea typeface="微软雅黑"/>
                </a:rPr>
                <a:t>数据概念</a:t>
              </a:r>
              <a:endParaRPr lang="zh-CN" altLang="en-US" sz="2400" b="1" dirty="0">
                <a:latin typeface="Arial"/>
                <a:ea typeface="微软雅黑"/>
              </a:endParaRPr>
            </a:p>
          </p:txBody>
        </p:sp>
      </p:grpSp>
      <p:grpSp>
        <p:nvGrpSpPr>
          <p:cNvPr id="12" name="组合 38"/>
          <p:cNvGrpSpPr/>
          <p:nvPr/>
        </p:nvGrpSpPr>
        <p:grpSpPr>
          <a:xfrm>
            <a:off x="2423803" y="2653878"/>
            <a:ext cx="2013613" cy="461665"/>
            <a:chOff x="8258783" y="2250998"/>
            <a:chExt cx="2684351" cy="615362"/>
          </a:xfrm>
        </p:grpSpPr>
        <p:sp>
          <p:nvSpPr>
            <p:cNvPr id="40" name="矩形 39"/>
            <p:cNvSpPr/>
            <p:nvPr/>
          </p:nvSpPr>
          <p:spPr>
            <a:xfrm>
              <a:off x="8258783" y="2526507"/>
              <a:ext cx="651754" cy="1848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37">
                <a:defRPr/>
              </a:pPr>
              <a:endParaRPr lang="zh-CN" altLang="en-US" sz="2400" dirty="0">
                <a:solidFill>
                  <a:schemeClr val="tx1"/>
                </a:solidFill>
                <a:latin typeface="Arial"/>
                <a:ea typeface="微软雅黑"/>
              </a:endParaRPr>
            </a:p>
          </p:txBody>
        </p:sp>
        <p:sp>
          <p:nvSpPr>
            <p:cNvPr id="41" name="文本框 40">
              <a:hlinkClick r:id="rId4" action="ppaction://hlinksldjump"/>
            </p:cNvPr>
            <p:cNvSpPr txBox="1"/>
            <p:nvPr/>
          </p:nvSpPr>
          <p:spPr>
            <a:xfrm>
              <a:off x="9055766" y="2250998"/>
              <a:ext cx="1887368" cy="615362"/>
            </a:xfrm>
            <a:prstGeom prst="rect">
              <a:avLst/>
            </a:prstGeom>
            <a:noFill/>
          </p:spPr>
          <p:txBody>
            <a:bodyPr wrap="none" rtlCol="0">
              <a:spAutoFit/>
            </a:bodyPr>
            <a:lstStyle/>
            <a:p>
              <a:pPr defTabSz="685937">
                <a:defRPr/>
              </a:pPr>
              <a:r>
                <a:rPr lang="zh-CN" altLang="en-US" sz="2400" b="1" dirty="0" smtClean="0">
                  <a:latin typeface="Arial"/>
                  <a:ea typeface="微软雅黑"/>
                </a:rPr>
                <a:t>数据单位</a:t>
              </a:r>
              <a:endParaRPr lang="zh-CN" altLang="en-US" sz="2400" b="1" dirty="0">
                <a:latin typeface="Arial"/>
                <a:ea typeface="微软雅黑"/>
              </a:endParaRPr>
            </a:p>
          </p:txBody>
        </p:sp>
      </p:grpSp>
      <p:grpSp>
        <p:nvGrpSpPr>
          <p:cNvPr id="15" name="组合 41"/>
          <p:cNvGrpSpPr/>
          <p:nvPr/>
        </p:nvGrpSpPr>
        <p:grpSpPr>
          <a:xfrm>
            <a:off x="2423809" y="3197846"/>
            <a:ext cx="2629165" cy="461665"/>
            <a:chOff x="8258783" y="2250998"/>
            <a:chExt cx="3504941" cy="615364"/>
          </a:xfrm>
        </p:grpSpPr>
        <p:sp>
          <p:nvSpPr>
            <p:cNvPr id="43" name="矩形 42"/>
            <p:cNvSpPr/>
            <p:nvPr/>
          </p:nvSpPr>
          <p:spPr>
            <a:xfrm>
              <a:off x="8258783" y="2576430"/>
              <a:ext cx="651754" cy="1848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37">
                <a:defRPr/>
              </a:pPr>
              <a:endParaRPr lang="zh-CN" altLang="en-US" sz="2400" dirty="0">
                <a:solidFill>
                  <a:schemeClr val="tx1"/>
                </a:solidFill>
                <a:latin typeface="Arial"/>
                <a:ea typeface="微软雅黑"/>
              </a:endParaRPr>
            </a:p>
          </p:txBody>
        </p:sp>
        <p:sp>
          <p:nvSpPr>
            <p:cNvPr id="44" name="文本框 43">
              <a:hlinkClick r:id="rId5" action="ppaction://hlinksldjump"/>
            </p:cNvPr>
            <p:cNvSpPr txBox="1"/>
            <p:nvPr/>
          </p:nvSpPr>
          <p:spPr>
            <a:xfrm>
              <a:off x="9055764" y="2250998"/>
              <a:ext cx="2707960" cy="615364"/>
            </a:xfrm>
            <a:prstGeom prst="rect">
              <a:avLst/>
            </a:prstGeom>
            <a:noFill/>
          </p:spPr>
          <p:txBody>
            <a:bodyPr wrap="none" rtlCol="0">
              <a:spAutoFit/>
            </a:bodyPr>
            <a:lstStyle/>
            <a:p>
              <a:pPr defTabSz="685937">
                <a:defRPr/>
              </a:pPr>
              <a:r>
                <a:rPr lang="zh-CN" altLang="en-US" sz="2400" b="1" dirty="0" smtClean="0">
                  <a:latin typeface="Arial"/>
                  <a:ea typeface="微软雅黑"/>
                </a:rPr>
                <a:t>信息表示存储</a:t>
              </a:r>
              <a:endParaRPr lang="zh-CN" altLang="en-US" sz="2400" b="1" dirty="0">
                <a:latin typeface="Arial"/>
                <a:ea typeface="微软雅黑"/>
              </a:endParaRPr>
            </a:p>
          </p:txBody>
        </p:sp>
      </p:grpSp>
      <p:grpSp>
        <p:nvGrpSpPr>
          <p:cNvPr id="18" name="组合 44"/>
          <p:cNvGrpSpPr/>
          <p:nvPr/>
        </p:nvGrpSpPr>
        <p:grpSpPr>
          <a:xfrm>
            <a:off x="2423804" y="3741826"/>
            <a:ext cx="1398060" cy="461665"/>
            <a:chOff x="8258783" y="2250998"/>
            <a:chExt cx="1863756" cy="615362"/>
          </a:xfrm>
        </p:grpSpPr>
        <p:sp>
          <p:nvSpPr>
            <p:cNvPr id="46" name="矩形 45"/>
            <p:cNvSpPr/>
            <p:nvPr/>
          </p:nvSpPr>
          <p:spPr>
            <a:xfrm>
              <a:off x="8258783" y="2427235"/>
              <a:ext cx="651754" cy="1848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37">
                <a:defRPr/>
              </a:pPr>
              <a:endParaRPr lang="zh-CN" altLang="en-US" sz="2400" dirty="0">
                <a:solidFill>
                  <a:schemeClr val="tx1"/>
                </a:solidFill>
                <a:latin typeface="Arial"/>
                <a:ea typeface="微软雅黑"/>
              </a:endParaRPr>
            </a:p>
          </p:txBody>
        </p:sp>
        <p:sp>
          <p:nvSpPr>
            <p:cNvPr id="47" name="文本框 46">
              <a:hlinkClick r:id="rId6" action="ppaction://hlinksldjump"/>
            </p:cNvPr>
            <p:cNvSpPr txBox="1"/>
            <p:nvPr/>
          </p:nvSpPr>
          <p:spPr>
            <a:xfrm>
              <a:off x="9055766" y="2250998"/>
              <a:ext cx="1066773" cy="615362"/>
            </a:xfrm>
            <a:prstGeom prst="rect">
              <a:avLst/>
            </a:prstGeom>
            <a:noFill/>
          </p:spPr>
          <p:txBody>
            <a:bodyPr wrap="none" rtlCol="0">
              <a:spAutoFit/>
            </a:bodyPr>
            <a:lstStyle/>
            <a:p>
              <a:pPr defTabSz="685937">
                <a:defRPr/>
              </a:pPr>
              <a:r>
                <a:rPr lang="zh-CN" altLang="en-US" sz="2400" b="1" dirty="0" smtClean="0">
                  <a:latin typeface="Arial"/>
                  <a:ea typeface="微软雅黑"/>
                </a:rPr>
                <a:t>小结</a:t>
              </a:r>
              <a:endParaRPr lang="zh-CN" altLang="en-US" sz="2400" b="1" dirty="0">
                <a:latin typeface="Arial"/>
                <a:ea typeface="微软雅黑"/>
              </a:endParaRPr>
            </a:p>
          </p:txBody>
        </p:sp>
      </p:grpSp>
      <p:sp>
        <p:nvSpPr>
          <p:cNvPr id="2" name="TextBox 1">
            <a:hlinkClick r:id="rId7" action="ppaction://hlinksldjump"/>
          </p:cNvPr>
          <p:cNvSpPr txBox="1"/>
          <p:nvPr/>
        </p:nvSpPr>
        <p:spPr>
          <a:xfrm>
            <a:off x="3379369" y="1305296"/>
            <a:ext cx="2417561" cy="461665"/>
          </a:xfrm>
          <a:prstGeom prst="rect">
            <a:avLst/>
          </a:prstGeom>
        </p:spPr>
        <p:txBody>
          <a:bodyPr wrap="square" rtlCol="0">
            <a:spAutoFit/>
          </a:bodyPr>
          <a:lstStyle/>
          <a:p>
            <a:r>
              <a:rPr lang="zh-CN" altLang="en-US" sz="2400" b="1" dirty="0">
                <a:solidFill>
                  <a:schemeClr val="accent6">
                    <a:lumMod val="75000"/>
                  </a:schemeClr>
                </a:solidFill>
                <a:latin typeface="Arial"/>
                <a:ea typeface="微软雅黑"/>
              </a:rPr>
              <a:t>课后练习</a:t>
            </a:r>
          </a:p>
        </p:txBody>
      </p:sp>
    </p:spTree>
    <p:extLst>
      <p:ext uri="{BB962C8B-B14F-4D97-AF65-F5344CB8AC3E}">
        <p14:creationId xmlns:p14="http://schemas.microsoft.com/office/powerpoint/2010/main" val="1892374772"/>
      </p:ext>
    </p:extLst>
  </p:cSld>
  <p:clrMapOvr>
    <a:masterClrMapping/>
  </p:clrMapOvr>
  <p:transition spd="med" advClick="0" advTm="0">
    <p:randomBa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49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49000">
                                          <p:cBhvr additive="base">
                                            <p:cTn id="13" dur="1000" fill="hold"/>
                                            <p:tgtEl>
                                              <p:spTgt spid="12"/>
                                            </p:tgtEl>
                                            <p:attrNameLst>
                                              <p:attrName>ppt_x</p:attrName>
                                            </p:attrNameLst>
                                          </p:cBhvr>
                                          <p:tavLst>
                                            <p:tav tm="0">
                                              <p:val>
                                                <p:strVal val="0-#ppt_w/2"/>
                                              </p:val>
                                            </p:tav>
                                            <p:tav tm="100000">
                                              <p:val>
                                                <p:strVal val="#ppt_x"/>
                                              </p:val>
                                            </p:tav>
                                          </p:tavLst>
                                        </p:anim>
                                        <p:anim calcmode="lin" valueType="num" p14:bounceEnd="49000">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14:presetBounceEnd="49000">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14:bounceEnd="49000">
                                          <p:cBhvr additive="base">
                                            <p:cTn id="19" dur="1000" fill="hold"/>
                                            <p:tgtEl>
                                              <p:spTgt spid="15"/>
                                            </p:tgtEl>
                                            <p:attrNameLst>
                                              <p:attrName>ppt_x</p:attrName>
                                            </p:attrNameLst>
                                          </p:cBhvr>
                                          <p:tavLst>
                                            <p:tav tm="0">
                                              <p:val>
                                                <p:strVal val="0-#ppt_w/2"/>
                                              </p:val>
                                            </p:tav>
                                            <p:tav tm="100000">
                                              <p:val>
                                                <p:strVal val="#ppt_x"/>
                                              </p:val>
                                            </p:tav>
                                          </p:tavLst>
                                        </p:anim>
                                        <p:anim calcmode="lin" valueType="num" p14:bounceEnd="49000">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rgbClr val="FFFF00"/>
                </a:solidFill>
                <a:latin typeface="微软雅黑" pitchFamily="34" charset="-122"/>
                <a:ea typeface="微软雅黑" pitchFamily="34" charset="-122"/>
              </a:rPr>
              <a:t>知识加油站</a:t>
            </a:r>
            <a:endParaRPr lang="zh-CN" altLang="en-US" sz="2400" b="1" dirty="0">
              <a:solidFill>
                <a:srgbClr val="FFFF00"/>
              </a:solidFill>
              <a:latin typeface="微软雅黑" pitchFamily="34" charset="-122"/>
              <a:ea typeface="微软雅黑" pitchFamily="34" charset="-122"/>
            </a:endParaRPr>
          </a:p>
        </p:txBody>
      </p:sp>
      <p:sp>
        <p:nvSpPr>
          <p:cNvPr id="22" name="TextBox 21"/>
          <p:cNvSpPr txBox="1"/>
          <p:nvPr/>
        </p:nvSpPr>
        <p:spPr>
          <a:xfrm>
            <a:off x="2384577" y="1325428"/>
            <a:ext cx="6768791" cy="476555"/>
          </a:xfrm>
          <a:prstGeom prst="rect">
            <a:avLst/>
          </a:prstGeom>
          <a:noFill/>
        </p:spPr>
        <p:txBody>
          <a:bodyPr wrap="square" lIns="68594" tIns="34297" rIns="68594" bIns="34297" rtlCol="0">
            <a:spAutoFit/>
          </a:bodyPr>
          <a:lstStyle/>
          <a:p>
            <a:pPr>
              <a:lnSpc>
                <a:spcPct val="150000"/>
              </a:lnSpc>
            </a:pPr>
            <a:r>
              <a:rPr lang="zh-CN" altLang="en-US" sz="2000" b="1" dirty="0">
                <a:solidFill>
                  <a:srgbClr val="FF0000"/>
                </a:solidFill>
                <a:latin typeface="微软雅黑" pitchFamily="34" charset="-122"/>
                <a:ea typeface="微软雅黑" pitchFamily="34" charset="-122"/>
              </a:rPr>
              <a:t>十进制数转换为</a:t>
            </a:r>
            <a:r>
              <a:rPr lang="zh-CN" altLang="en-US" sz="2000" b="1" dirty="0" smtClean="0">
                <a:solidFill>
                  <a:srgbClr val="FF0000"/>
                </a:solidFill>
                <a:latin typeface="微软雅黑" pitchFamily="34" charset="-122"/>
                <a:ea typeface="微软雅黑" pitchFamily="34" charset="-122"/>
              </a:rPr>
              <a:t>二进制数</a:t>
            </a:r>
            <a:endParaRPr lang="en-US" altLang="zh-CN" sz="2000" b="1" dirty="0" smtClean="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47284" y="1474761"/>
            <a:ext cx="2074371"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aphicFrame>
        <p:nvGraphicFramePr>
          <p:cNvPr id="3" name="表格 2"/>
          <p:cNvGraphicFramePr>
            <a:graphicFrameLocks noGrp="1"/>
          </p:cNvGraphicFramePr>
          <p:nvPr>
            <p:extLst>
              <p:ext uri="{D42A27DB-BD31-4B8C-83A1-F6EECF244321}">
                <p14:modId xmlns:p14="http://schemas.microsoft.com/office/powerpoint/2010/main" val="928647875"/>
              </p:ext>
            </p:extLst>
          </p:nvPr>
        </p:nvGraphicFramePr>
        <p:xfrm>
          <a:off x="396329" y="2573338"/>
          <a:ext cx="8208912" cy="2015430"/>
        </p:xfrm>
        <a:graphic>
          <a:graphicData uri="http://schemas.openxmlformats.org/drawingml/2006/table">
            <a:tbl>
              <a:tblPr firstRow="1" firstCol="1" bandRow="1">
                <a:tableStyleId>{C083E6E3-FA7D-4D7B-A595-EF9225AFEA82}</a:tableStyleId>
              </a:tblPr>
              <a:tblGrid>
                <a:gridCol w="1989960"/>
                <a:gridCol w="776728"/>
                <a:gridCol w="778010"/>
                <a:gridCol w="776728"/>
                <a:gridCol w="778010"/>
                <a:gridCol w="776728"/>
                <a:gridCol w="778010"/>
                <a:gridCol w="776728"/>
                <a:gridCol w="778010"/>
              </a:tblGrid>
              <a:tr h="671810">
                <a:tc>
                  <a:txBody>
                    <a:bodyPr/>
                    <a:lstStyle/>
                    <a:p>
                      <a:pPr algn="ctr">
                        <a:spcAft>
                          <a:spcPts val="0"/>
                        </a:spcAft>
                      </a:pPr>
                      <a:r>
                        <a:rPr lang="zh-CN" sz="2000" b="1" kern="0" dirty="0">
                          <a:effectLst/>
                          <a:latin typeface="微软雅黑" pitchFamily="34" charset="-122"/>
                          <a:ea typeface="微软雅黑" pitchFamily="34" charset="-122"/>
                        </a:rPr>
                        <a:t>二进制</a:t>
                      </a:r>
                      <a:endParaRPr lang="zh-CN" sz="2000" b="1" kern="100" dirty="0">
                        <a:solidFill>
                          <a:srgbClr val="943634"/>
                        </a:solidFill>
                        <a:effectLst/>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en-US" sz="2800" b="1" kern="0" dirty="0">
                          <a:effectLst/>
                        </a:rPr>
                        <a:t>1</a:t>
                      </a:r>
                      <a:endParaRPr lang="zh-CN" sz="2800" b="1" kern="100" dirty="0">
                        <a:solidFill>
                          <a:srgbClr val="943634"/>
                        </a:solidFill>
                        <a:effectLst/>
                        <a:latin typeface="Calibri"/>
                        <a:ea typeface="宋体"/>
                        <a:cs typeface="Times New Roman"/>
                      </a:endParaRPr>
                    </a:p>
                  </a:txBody>
                  <a:tcPr marL="68580" marR="68580" marT="0" marB="0" anchor="ctr">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dirty="0">
                          <a:effectLst/>
                        </a:rPr>
                        <a:t>1</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dirty="0">
                          <a:effectLst/>
                        </a:rPr>
                        <a:t>1</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dirty="0">
                          <a:effectLst/>
                        </a:rPr>
                        <a:t>1</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a:effectLst/>
                        </a:rPr>
                        <a:t>1</a:t>
                      </a:r>
                      <a:endParaRPr lang="zh-CN" sz="2800" b="1" kern="10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a:effectLst/>
                        </a:rPr>
                        <a:t>1</a:t>
                      </a:r>
                      <a:endParaRPr lang="zh-CN" sz="2800" b="1" kern="10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a:effectLst/>
                        </a:rPr>
                        <a:t>1</a:t>
                      </a:r>
                      <a:endParaRPr lang="zh-CN" sz="2800" b="1" kern="10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a:effectLst/>
                        </a:rPr>
                        <a:t>1</a:t>
                      </a:r>
                      <a:endParaRPr lang="zh-CN" sz="2800" b="1" kern="10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B w="12700" cap="flat" cmpd="sng" algn="ctr">
                      <a:solidFill>
                        <a:schemeClr val="accent3">
                          <a:lumMod val="60000"/>
                          <a:lumOff val="40000"/>
                        </a:schemeClr>
                      </a:solidFill>
                      <a:prstDash val="solid"/>
                      <a:round/>
                      <a:headEnd type="none" w="med" len="med"/>
                      <a:tailEnd type="none" w="med" len="med"/>
                    </a:lnB>
                  </a:tcPr>
                </a:tc>
              </a:tr>
              <a:tr h="671810">
                <a:tc>
                  <a:txBody>
                    <a:bodyPr/>
                    <a:lstStyle/>
                    <a:p>
                      <a:pPr algn="ctr">
                        <a:spcAft>
                          <a:spcPts val="0"/>
                        </a:spcAft>
                      </a:pPr>
                      <a:r>
                        <a:rPr lang="zh-CN" sz="2000" b="1" kern="0">
                          <a:effectLst/>
                          <a:latin typeface="微软雅黑" pitchFamily="34" charset="-122"/>
                          <a:ea typeface="微软雅黑" pitchFamily="34" charset="-122"/>
                        </a:rPr>
                        <a:t>二进制位权</a:t>
                      </a:r>
                      <a:endParaRPr lang="zh-CN" sz="2000" b="1" kern="100">
                        <a:solidFill>
                          <a:srgbClr val="943634"/>
                        </a:solidFill>
                        <a:effectLst/>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en-US" sz="2800" b="1" kern="0" dirty="0">
                          <a:effectLst/>
                        </a:rPr>
                        <a:t>2</a:t>
                      </a:r>
                      <a:r>
                        <a:rPr lang="en-US" sz="2800" b="1" kern="0" baseline="30000" dirty="0">
                          <a:effectLst/>
                        </a:rPr>
                        <a:t>7</a:t>
                      </a:r>
                      <a:endParaRPr lang="zh-CN" sz="2800" b="1" kern="100" dirty="0">
                        <a:solidFill>
                          <a:srgbClr val="943634"/>
                        </a:solidFill>
                        <a:effectLst/>
                        <a:latin typeface="Calibri"/>
                        <a:ea typeface="宋体"/>
                        <a:cs typeface="Times New Roman"/>
                      </a:endParaRPr>
                    </a:p>
                  </a:txBody>
                  <a:tcPr marL="68580" marR="68580" marT="0" marB="0" anchor="ctr">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dirty="0">
                          <a:effectLst/>
                        </a:rPr>
                        <a:t>2</a:t>
                      </a:r>
                      <a:r>
                        <a:rPr lang="en-US" sz="2800" b="1" kern="0" baseline="30000" dirty="0">
                          <a:effectLst/>
                        </a:rPr>
                        <a:t>6</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dirty="0">
                          <a:effectLst/>
                        </a:rPr>
                        <a:t>2</a:t>
                      </a:r>
                      <a:r>
                        <a:rPr lang="en-US" sz="2800" b="1" kern="0" baseline="30000" dirty="0">
                          <a:effectLst/>
                        </a:rPr>
                        <a:t>5</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dirty="0">
                          <a:effectLst/>
                        </a:rPr>
                        <a:t>2</a:t>
                      </a:r>
                      <a:r>
                        <a:rPr lang="en-US" sz="2800" b="1" kern="0" baseline="30000" dirty="0">
                          <a:effectLst/>
                        </a:rPr>
                        <a:t>4</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dirty="0">
                          <a:effectLst/>
                        </a:rPr>
                        <a:t>2</a:t>
                      </a:r>
                      <a:r>
                        <a:rPr lang="en-US" sz="2800" b="1" kern="0" baseline="30000" dirty="0">
                          <a:effectLst/>
                        </a:rPr>
                        <a:t>3</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dirty="0">
                          <a:effectLst/>
                        </a:rPr>
                        <a:t>2</a:t>
                      </a:r>
                      <a:r>
                        <a:rPr lang="en-US" sz="2800" b="1" kern="0" baseline="30000" dirty="0">
                          <a:effectLst/>
                        </a:rPr>
                        <a:t>2</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dirty="0">
                          <a:effectLst/>
                        </a:rPr>
                        <a:t>2</a:t>
                      </a:r>
                      <a:r>
                        <a:rPr lang="en-US" sz="2800" b="1" kern="0" baseline="30000" dirty="0">
                          <a:effectLst/>
                        </a:rPr>
                        <a:t>1</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spcAft>
                          <a:spcPts val="0"/>
                        </a:spcAft>
                      </a:pPr>
                      <a:r>
                        <a:rPr lang="en-US" sz="2800" b="1" kern="0" dirty="0">
                          <a:effectLst/>
                        </a:rPr>
                        <a:t>2</a:t>
                      </a:r>
                      <a:r>
                        <a:rPr lang="en-US" sz="2800" b="1" kern="0" baseline="30000" dirty="0">
                          <a:effectLst/>
                        </a:rPr>
                        <a:t>0</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r>
              <a:tr h="671810">
                <a:tc>
                  <a:txBody>
                    <a:bodyPr/>
                    <a:lstStyle/>
                    <a:p>
                      <a:pPr algn="ctr">
                        <a:spcAft>
                          <a:spcPts val="0"/>
                        </a:spcAft>
                      </a:pPr>
                      <a:r>
                        <a:rPr lang="zh-CN" sz="2000" b="1" kern="0" dirty="0">
                          <a:effectLst/>
                          <a:latin typeface="微软雅黑" pitchFamily="34" charset="-122"/>
                          <a:ea typeface="微软雅黑" pitchFamily="34" charset="-122"/>
                        </a:rPr>
                        <a:t>十进制</a:t>
                      </a:r>
                      <a:endParaRPr lang="zh-CN" sz="2000" b="1" kern="100" dirty="0">
                        <a:solidFill>
                          <a:srgbClr val="943634"/>
                        </a:solidFill>
                        <a:effectLst/>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en-US" sz="2800" b="1" kern="0" dirty="0">
                          <a:effectLst/>
                        </a:rPr>
                        <a:t>128</a:t>
                      </a:r>
                      <a:endParaRPr lang="zh-CN" sz="2800" b="1" kern="100" dirty="0">
                        <a:solidFill>
                          <a:srgbClr val="943634"/>
                        </a:solidFill>
                        <a:effectLst/>
                        <a:latin typeface="Calibri"/>
                        <a:ea typeface="宋体"/>
                        <a:cs typeface="Times New Roman"/>
                      </a:endParaRPr>
                    </a:p>
                  </a:txBody>
                  <a:tcPr marL="68580" marR="68580" marT="0" marB="0" anchor="ctr">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pPr algn="ctr">
                        <a:spcAft>
                          <a:spcPts val="0"/>
                        </a:spcAft>
                      </a:pPr>
                      <a:r>
                        <a:rPr lang="en-US" sz="2800" b="1" kern="0" dirty="0">
                          <a:effectLst/>
                        </a:rPr>
                        <a:t>64</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pPr algn="ctr">
                        <a:spcAft>
                          <a:spcPts val="0"/>
                        </a:spcAft>
                      </a:pPr>
                      <a:r>
                        <a:rPr lang="en-US" sz="2800" b="1" kern="0" dirty="0">
                          <a:effectLst/>
                        </a:rPr>
                        <a:t>32</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pPr algn="ctr">
                        <a:spcAft>
                          <a:spcPts val="0"/>
                        </a:spcAft>
                      </a:pPr>
                      <a:r>
                        <a:rPr lang="en-US" sz="2800" b="1" kern="0" dirty="0">
                          <a:effectLst/>
                        </a:rPr>
                        <a:t>16</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pPr algn="ctr">
                        <a:spcAft>
                          <a:spcPts val="0"/>
                        </a:spcAft>
                      </a:pPr>
                      <a:r>
                        <a:rPr lang="en-US" sz="2800" b="1" kern="0" dirty="0">
                          <a:effectLst/>
                        </a:rPr>
                        <a:t>8</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pPr algn="ctr">
                        <a:spcAft>
                          <a:spcPts val="0"/>
                        </a:spcAft>
                      </a:pPr>
                      <a:r>
                        <a:rPr lang="en-US" sz="2800" b="1" kern="0" dirty="0">
                          <a:effectLst/>
                        </a:rPr>
                        <a:t>4</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pPr algn="ctr">
                        <a:spcAft>
                          <a:spcPts val="0"/>
                        </a:spcAft>
                      </a:pPr>
                      <a:r>
                        <a:rPr lang="en-US" sz="2800" b="1" kern="0" dirty="0">
                          <a:effectLst/>
                        </a:rPr>
                        <a:t>2</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pPr algn="ctr">
                        <a:spcAft>
                          <a:spcPts val="0"/>
                        </a:spcAft>
                      </a:pPr>
                      <a:r>
                        <a:rPr lang="en-US" sz="2800" b="1" kern="0" dirty="0">
                          <a:effectLst/>
                        </a:rPr>
                        <a:t>1</a:t>
                      </a:r>
                      <a:endParaRPr lang="zh-CN" sz="2800" b="1" kern="100" dirty="0">
                        <a:solidFill>
                          <a:srgbClr val="943634"/>
                        </a:solidFill>
                        <a:effectLst/>
                        <a:latin typeface="Calibri"/>
                        <a:ea typeface="宋体"/>
                        <a:cs typeface="Times New Roman"/>
                      </a:endParaRPr>
                    </a:p>
                  </a:txBody>
                  <a:tcPr marL="68580" marR="68580" marT="0" marB="0" anchor="ctr">
                    <a:lnL w="12700" cap="flat" cmpd="sng" algn="ctr">
                      <a:solidFill>
                        <a:schemeClr val="accent3">
                          <a:lumMod val="60000"/>
                          <a:lumOff val="40000"/>
                        </a:schemeClr>
                      </a:solidFill>
                      <a:prstDash val="solid"/>
                      <a:round/>
                      <a:headEnd type="none" w="med" len="med"/>
                      <a:tailEnd type="none" w="med" len="med"/>
                    </a:lnL>
                    <a:lnT w="12700" cap="flat" cmpd="sng" algn="ctr">
                      <a:solidFill>
                        <a:schemeClr val="accent3">
                          <a:lumMod val="60000"/>
                          <a:lumOff val="4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405785374"/>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二进制运算法则</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1980466" y="1006801"/>
            <a:ext cx="6768791" cy="4224247"/>
          </a:xfrm>
          <a:prstGeom prst="rect">
            <a:avLst/>
          </a:prstGeom>
          <a:noFill/>
        </p:spPr>
        <p:txBody>
          <a:bodyPr wrap="square" lIns="68594" tIns="34297" rIns="68594" bIns="34297" rtlCol="0">
            <a:spAutoFit/>
          </a:bodyPr>
          <a:lstStyle/>
          <a:p>
            <a:pPr>
              <a:lnSpc>
                <a:spcPct val="150000"/>
              </a:lnSpc>
            </a:pPr>
            <a:r>
              <a:rPr lang="zh-CN" altLang="en-US" sz="2000" b="1" dirty="0" smtClean="0">
                <a:latin typeface="微软雅黑" pitchFamily="34" charset="-122"/>
                <a:ea typeface="微软雅黑" pitchFamily="34" charset="-122"/>
              </a:rPr>
              <a:t>二进制数</a:t>
            </a:r>
            <a:r>
              <a:rPr lang="zh-CN" altLang="en-US" sz="2000" b="1" dirty="0">
                <a:latin typeface="微软雅黑" pitchFamily="34" charset="-122"/>
                <a:ea typeface="微软雅黑" pitchFamily="34" charset="-122"/>
              </a:rPr>
              <a:t>的</a:t>
            </a:r>
            <a:r>
              <a:rPr lang="zh-CN" altLang="en-US" sz="2000" b="1" dirty="0">
                <a:solidFill>
                  <a:srgbClr val="FF0000"/>
                </a:solidFill>
                <a:latin typeface="微软雅黑" pitchFamily="34" charset="-122"/>
                <a:ea typeface="微软雅黑" pitchFamily="34" charset="-122"/>
              </a:rPr>
              <a:t>加法</a:t>
            </a:r>
            <a:r>
              <a:rPr lang="zh-CN" altLang="en-US" sz="2000" b="1" dirty="0">
                <a:latin typeface="微软雅黑" pitchFamily="34" charset="-122"/>
                <a:ea typeface="微软雅黑" pitchFamily="34" charset="-122"/>
              </a:rPr>
              <a:t>运算法则是：</a:t>
            </a:r>
          </a:p>
          <a:p>
            <a:pPr>
              <a:lnSpc>
                <a:spcPct val="150000"/>
              </a:lnSpc>
            </a:pP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solidFill>
                  <a:srgbClr val="FF0000"/>
                </a:solidFill>
                <a:latin typeface="微软雅黑" pitchFamily="34" charset="-122"/>
                <a:ea typeface="微软雅黑" pitchFamily="34" charset="-122"/>
              </a:rPr>
              <a:t>1</a:t>
            </a:r>
            <a:r>
              <a:rPr lang="zh-CN" altLang="en-US" sz="2000" b="1" dirty="0">
                <a:solidFill>
                  <a:srgbClr val="FF0000"/>
                </a:solidFill>
                <a:latin typeface="微软雅黑" pitchFamily="34" charset="-122"/>
                <a:ea typeface="微软雅黑" pitchFamily="34" charset="-122"/>
              </a:rPr>
              <a:t>＋</a:t>
            </a:r>
            <a:r>
              <a:rPr lang="en-US" altLang="zh-CN" sz="2000" b="1" dirty="0">
                <a:solidFill>
                  <a:srgbClr val="FF0000"/>
                </a:solidFill>
                <a:latin typeface="微软雅黑" pitchFamily="34" charset="-122"/>
                <a:ea typeface="微软雅黑" pitchFamily="34" charset="-122"/>
              </a:rPr>
              <a:t>1</a:t>
            </a:r>
            <a:r>
              <a:rPr lang="zh-CN" altLang="en-US" sz="2000" b="1" dirty="0">
                <a:solidFill>
                  <a:srgbClr val="FF0000"/>
                </a:solidFill>
                <a:latin typeface="微软雅黑" pitchFamily="34" charset="-122"/>
                <a:ea typeface="微软雅黑" pitchFamily="34" charset="-122"/>
              </a:rPr>
              <a:t>＝</a:t>
            </a:r>
            <a:r>
              <a:rPr lang="en-US" altLang="zh-CN" sz="2000" b="1" dirty="0">
                <a:solidFill>
                  <a:srgbClr val="FF0000"/>
                </a:solidFill>
                <a:latin typeface="微软雅黑" pitchFamily="34" charset="-122"/>
                <a:ea typeface="微软雅黑" pitchFamily="34" charset="-122"/>
              </a:rPr>
              <a:t>10</a:t>
            </a:r>
            <a:r>
              <a:rPr lang="zh-CN" altLang="en-US" sz="2000" b="1" dirty="0">
                <a:latin typeface="微软雅黑" pitchFamily="34" charset="-122"/>
                <a:ea typeface="微软雅黑" pitchFamily="34" charset="-122"/>
              </a:rPr>
              <a:t>（向高位进位）</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二进制数的</a:t>
            </a:r>
            <a:r>
              <a:rPr lang="zh-CN" altLang="en-US" sz="2000" b="1" dirty="0">
                <a:solidFill>
                  <a:srgbClr val="FF0000"/>
                </a:solidFill>
                <a:latin typeface="微软雅黑" pitchFamily="34" charset="-122"/>
                <a:ea typeface="微软雅黑" pitchFamily="34" charset="-122"/>
              </a:rPr>
              <a:t>减法</a:t>
            </a:r>
            <a:r>
              <a:rPr lang="zh-CN" altLang="en-US" sz="2000" b="1" dirty="0">
                <a:latin typeface="微软雅黑" pitchFamily="34" charset="-122"/>
                <a:ea typeface="微软雅黑" pitchFamily="34" charset="-122"/>
              </a:rPr>
              <a:t>运算法则是：</a:t>
            </a:r>
          </a:p>
          <a:p>
            <a:pPr>
              <a:lnSpc>
                <a:spcPct val="150000"/>
              </a:lnSpc>
            </a:pP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（借</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当二）。</a:t>
            </a:r>
          </a:p>
          <a:p>
            <a:pPr>
              <a:lnSpc>
                <a:spcPct val="150000"/>
              </a:lnSpc>
            </a:pPr>
            <a:r>
              <a:rPr lang="zh-CN" altLang="en-US" sz="2000" b="1" dirty="0">
                <a:latin typeface="微软雅黑" pitchFamily="34" charset="-122"/>
                <a:ea typeface="微软雅黑" pitchFamily="34" charset="-122"/>
              </a:rPr>
              <a:t>二进制数的</a:t>
            </a:r>
            <a:r>
              <a:rPr lang="zh-CN" altLang="en-US" sz="2000" b="1" dirty="0">
                <a:solidFill>
                  <a:srgbClr val="FF0000"/>
                </a:solidFill>
                <a:latin typeface="微软雅黑" pitchFamily="34" charset="-122"/>
                <a:ea typeface="微软雅黑" pitchFamily="34" charset="-122"/>
              </a:rPr>
              <a:t>乘法</a:t>
            </a:r>
            <a:r>
              <a:rPr lang="zh-CN" altLang="en-US" sz="2000" b="1" dirty="0">
                <a:latin typeface="微软雅黑" pitchFamily="34" charset="-122"/>
                <a:ea typeface="微软雅黑" pitchFamily="34" charset="-122"/>
              </a:rPr>
              <a:t>运算法则是：</a:t>
            </a:r>
          </a:p>
          <a:p>
            <a:pPr>
              <a:lnSpc>
                <a:spcPct val="150000"/>
              </a:lnSpc>
            </a:pPr>
            <a:r>
              <a:rPr lang="en-US" altLang="zh-CN" sz="2000" b="1" dirty="0">
                <a:latin typeface="微软雅黑" pitchFamily="34" charset="-122"/>
                <a:ea typeface="微软雅黑" pitchFamily="34" charset="-122"/>
              </a:rPr>
              <a:t>0×0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二进制数的</a:t>
            </a:r>
            <a:r>
              <a:rPr lang="zh-CN" altLang="en-US" sz="2000" b="1" dirty="0" smtClean="0">
                <a:solidFill>
                  <a:srgbClr val="FF0000"/>
                </a:solidFill>
                <a:latin typeface="微软雅黑" pitchFamily="34" charset="-122"/>
                <a:ea typeface="微软雅黑" pitchFamily="34" charset="-122"/>
              </a:rPr>
              <a:t>除法</a:t>
            </a:r>
            <a:r>
              <a:rPr lang="zh-CN" altLang="en-US" sz="2000" b="1" dirty="0">
                <a:latin typeface="微软雅黑" pitchFamily="34" charset="-122"/>
                <a:ea typeface="微软雅黑" pitchFamily="34" charset="-122"/>
              </a:rPr>
              <a:t>运算规则是：</a:t>
            </a:r>
          </a:p>
          <a:p>
            <a:pPr>
              <a:lnSpc>
                <a:spcPct val="150000"/>
              </a:lnSpc>
            </a:pPr>
            <a:r>
              <a:rPr lang="en-US" altLang="zh-CN" sz="2000" b="1" dirty="0">
                <a:latin typeface="微软雅黑" pitchFamily="34" charset="-122"/>
                <a:ea typeface="微软雅黑" pitchFamily="34" charset="-122"/>
              </a:rPr>
              <a:t>0÷0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1÷0</a:t>
            </a:r>
            <a:r>
              <a:rPr lang="zh-CN" altLang="en-US" sz="2000" b="1" dirty="0">
                <a:latin typeface="微软雅黑" pitchFamily="34" charset="-122"/>
                <a:ea typeface="微软雅黑" pitchFamily="34" charset="-122"/>
              </a:rPr>
              <a:t>无意义），</a:t>
            </a:r>
            <a:r>
              <a:rPr lang="en-US" altLang="zh-CN" sz="2000" b="1" dirty="0">
                <a:latin typeface="微软雅黑" pitchFamily="34" charset="-122"/>
                <a:ea typeface="微软雅黑" pitchFamily="34" charset="-122"/>
              </a:rPr>
              <a:t>1÷1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p>
          <a:p>
            <a:pPr>
              <a:lnSpc>
                <a:spcPct val="150000"/>
              </a:lnSpc>
            </a:pPr>
            <a:endParaRPr lang="zh-CN" altLang="en-US"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flipH="1">
            <a:off x="252314" y="1375207"/>
            <a:ext cx="1443027"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Tree>
    <p:extLst>
      <p:ext uri="{BB962C8B-B14F-4D97-AF65-F5344CB8AC3E}">
        <p14:creationId xmlns:p14="http://schemas.microsoft.com/office/powerpoint/2010/main" val="1319864448"/>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anim calcmode="lin" valueType="num">
                                      <p:cBhvr additive="base">
                                        <p:cTn id="11"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anim calcmode="lin" valueType="num">
                                      <p:cBhvr additive="base">
                                        <p:cTn id="15"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6" end="6"/>
                                            </p:txEl>
                                          </p:spTgt>
                                        </p:tgtEl>
                                        <p:attrNameLst>
                                          <p:attrName>style.visibility</p:attrName>
                                        </p:attrNameLst>
                                      </p:cBhvr>
                                      <p:to>
                                        <p:strVal val="visible"/>
                                      </p:to>
                                    </p:set>
                                    <p:anim calcmode="lin" valueType="num">
                                      <p:cBhvr additive="base">
                                        <p:cTn id="19"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xEl>
                                              <p:pRg st="3" end="3"/>
                                            </p:txEl>
                                          </p:spTgt>
                                        </p:tgtEl>
                                        <p:attrNameLst>
                                          <p:attrName>style.visibility</p:attrName>
                                        </p:attrNameLst>
                                      </p:cBhvr>
                                      <p:to>
                                        <p:strVal val="visible"/>
                                      </p:to>
                                    </p:set>
                                    <p:anim calcmode="lin" valueType="num">
                                      <p:cBhvr additive="base">
                                        <p:cTn id="31"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 calcmode="lin" valueType="num">
                                      <p:cBhvr additive="base">
                                        <p:cTn id="3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xEl>
                                              <p:pRg st="7" end="7"/>
                                            </p:txEl>
                                          </p:spTgt>
                                        </p:tgtEl>
                                        <p:attrNameLst>
                                          <p:attrName>style.visibility</p:attrName>
                                        </p:attrNameLst>
                                      </p:cBhvr>
                                      <p:to>
                                        <p:strVal val="visible"/>
                                      </p:to>
                                    </p:set>
                                    <p:anim calcmode="lin" valueType="num">
                                      <p:cBhvr additive="base">
                                        <p:cTn id="43"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二进制逻辑运算</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1980466" y="1006801"/>
            <a:ext cx="6768791" cy="4224247"/>
          </a:xfrm>
          <a:prstGeom prst="rect">
            <a:avLst/>
          </a:prstGeom>
          <a:noFill/>
        </p:spPr>
        <p:txBody>
          <a:bodyPr wrap="square" lIns="68594" tIns="34297" rIns="68594" bIns="34297" rtlCol="0">
            <a:spAutoFit/>
          </a:bodyPr>
          <a:lstStyle/>
          <a:p>
            <a:pPr>
              <a:lnSpc>
                <a:spcPct val="150000"/>
              </a:lnSpc>
            </a:pPr>
            <a:r>
              <a:rPr lang="zh-CN" altLang="en-US" sz="2000" b="1" dirty="0" smtClean="0">
                <a:latin typeface="微软雅黑" pitchFamily="34" charset="-122"/>
                <a:ea typeface="微软雅黑" pitchFamily="34" charset="-122"/>
              </a:rPr>
              <a:t>逻辑</a:t>
            </a:r>
            <a:r>
              <a:rPr lang="zh-CN" altLang="en-US" sz="2000" b="1" dirty="0">
                <a:solidFill>
                  <a:srgbClr val="FF0000"/>
                </a:solidFill>
                <a:latin typeface="微软雅黑" pitchFamily="34" charset="-122"/>
                <a:ea typeface="微软雅黑" pitchFamily="34" charset="-122"/>
              </a:rPr>
              <a:t>与</a:t>
            </a:r>
            <a:r>
              <a:rPr lang="zh-CN" altLang="en-US" sz="2000" b="1" dirty="0">
                <a:latin typeface="微软雅黑" pitchFamily="34" charset="-122"/>
                <a:ea typeface="微软雅黑" pitchFamily="34" charset="-122"/>
              </a:rPr>
              <a:t>运算（</a:t>
            </a:r>
            <a:r>
              <a:rPr lang="en-US" altLang="zh-CN" sz="2000" b="1" dirty="0">
                <a:latin typeface="微软雅黑" pitchFamily="34" charset="-122"/>
                <a:ea typeface="微软雅黑" pitchFamily="34" charset="-122"/>
              </a:rPr>
              <a:t>AND</a:t>
            </a:r>
            <a:r>
              <a:rPr lang="zh-CN" altLang="en-US" sz="2000" b="1" dirty="0">
                <a:latin typeface="微软雅黑" pitchFamily="34" charset="-122"/>
                <a:ea typeface="微软雅黑" pitchFamily="34" charset="-122"/>
              </a:rPr>
              <a:t>）</a:t>
            </a:r>
          </a:p>
          <a:p>
            <a:pPr>
              <a:lnSpc>
                <a:spcPct val="150000"/>
              </a:lnSpc>
            </a:pPr>
            <a:r>
              <a:rPr lang="zh-CN" altLang="en-US" sz="2000" b="1" dirty="0">
                <a:latin typeface="微软雅黑" pitchFamily="34" charset="-122"/>
                <a:ea typeface="微软雅黑" pitchFamily="34" charset="-122"/>
              </a:rPr>
              <a:t>      运算规则：</a:t>
            </a:r>
            <a:r>
              <a:rPr lang="en-US" altLang="zh-CN" sz="2000" b="1" dirty="0">
                <a:latin typeface="微软雅黑" pitchFamily="34" charset="-122"/>
                <a:ea typeface="微软雅黑" pitchFamily="34" charset="-122"/>
              </a:rPr>
              <a:t>0∧0=0   0∧1=0   1∧0=0   1∧1=1</a:t>
            </a:r>
          </a:p>
          <a:p>
            <a:pPr>
              <a:lnSpc>
                <a:spcPct val="150000"/>
              </a:lnSpc>
            </a:pPr>
            <a:r>
              <a:rPr lang="zh-CN" altLang="en-US" sz="2000" b="1" dirty="0" smtClean="0">
                <a:latin typeface="微软雅黑" pitchFamily="34" charset="-122"/>
                <a:ea typeface="微软雅黑" pitchFamily="34" charset="-122"/>
              </a:rPr>
              <a:t>逻辑</a:t>
            </a:r>
            <a:r>
              <a:rPr lang="zh-CN" altLang="en-US" sz="2000" b="1" dirty="0">
                <a:solidFill>
                  <a:srgbClr val="FF0000"/>
                </a:solidFill>
                <a:latin typeface="微软雅黑" pitchFamily="34" charset="-122"/>
                <a:ea typeface="微软雅黑" pitchFamily="34" charset="-122"/>
              </a:rPr>
              <a:t>或</a:t>
            </a:r>
            <a:r>
              <a:rPr lang="zh-CN" altLang="en-US" sz="2000" b="1" dirty="0">
                <a:latin typeface="微软雅黑" pitchFamily="34" charset="-122"/>
                <a:ea typeface="微软雅黑" pitchFamily="34" charset="-122"/>
              </a:rPr>
              <a:t>运算（</a:t>
            </a:r>
            <a:r>
              <a:rPr lang="en-US" altLang="zh-CN" sz="2000" b="1" dirty="0">
                <a:latin typeface="微软雅黑" pitchFamily="34" charset="-122"/>
                <a:ea typeface="微软雅黑" pitchFamily="34" charset="-122"/>
              </a:rPr>
              <a:t>OR</a:t>
            </a:r>
            <a:r>
              <a:rPr lang="zh-CN" altLang="en-US" sz="2000" b="1" dirty="0">
                <a:latin typeface="微软雅黑" pitchFamily="34" charset="-122"/>
                <a:ea typeface="微软雅黑" pitchFamily="34" charset="-122"/>
              </a:rPr>
              <a:t>）</a:t>
            </a:r>
          </a:p>
          <a:p>
            <a:pPr>
              <a:lnSpc>
                <a:spcPct val="150000"/>
              </a:lnSpc>
            </a:pPr>
            <a:r>
              <a:rPr lang="zh-CN" altLang="en-US" sz="2000" b="1" dirty="0">
                <a:latin typeface="微软雅黑" pitchFamily="34" charset="-122"/>
                <a:ea typeface="微软雅黑" pitchFamily="34" charset="-122"/>
              </a:rPr>
              <a:t>      运算规则：</a:t>
            </a:r>
            <a:r>
              <a:rPr lang="en-US" altLang="zh-CN" sz="2000" b="1" dirty="0">
                <a:latin typeface="微软雅黑" pitchFamily="34" charset="-122"/>
                <a:ea typeface="微软雅黑" pitchFamily="34" charset="-122"/>
              </a:rPr>
              <a:t>0∨0=0   0∨1=1    1∨0=1  1∨1=1</a:t>
            </a:r>
          </a:p>
          <a:p>
            <a:pPr>
              <a:lnSpc>
                <a:spcPct val="150000"/>
              </a:lnSpc>
            </a:pPr>
            <a:r>
              <a:rPr lang="zh-CN" altLang="en-US" sz="2000" b="1" dirty="0" smtClean="0">
                <a:latin typeface="微软雅黑" pitchFamily="34" charset="-122"/>
                <a:ea typeface="微软雅黑" pitchFamily="34" charset="-122"/>
              </a:rPr>
              <a:t>逻辑</a:t>
            </a:r>
            <a:r>
              <a:rPr lang="zh-CN" altLang="en-US" sz="2000" b="1" dirty="0">
                <a:solidFill>
                  <a:srgbClr val="FF0000"/>
                </a:solidFill>
                <a:latin typeface="微软雅黑" pitchFamily="34" charset="-122"/>
                <a:ea typeface="微软雅黑" pitchFamily="34" charset="-122"/>
              </a:rPr>
              <a:t>非</a:t>
            </a:r>
            <a:r>
              <a:rPr lang="zh-CN" altLang="en-US" sz="2000" b="1" dirty="0">
                <a:latin typeface="微软雅黑" pitchFamily="34" charset="-122"/>
                <a:ea typeface="微软雅黑" pitchFamily="34" charset="-122"/>
              </a:rPr>
              <a:t>运算（</a:t>
            </a:r>
            <a:r>
              <a:rPr lang="en-US" altLang="zh-CN" sz="2000" b="1" dirty="0">
                <a:latin typeface="微软雅黑" pitchFamily="34" charset="-122"/>
                <a:ea typeface="微软雅黑" pitchFamily="34" charset="-122"/>
              </a:rPr>
              <a:t>NOT</a:t>
            </a:r>
            <a:r>
              <a:rPr lang="zh-CN" altLang="en-US" sz="2000" b="1" dirty="0">
                <a:latin typeface="微软雅黑" pitchFamily="34" charset="-122"/>
                <a:ea typeface="微软雅黑" pitchFamily="34" charset="-122"/>
              </a:rPr>
              <a:t>）</a:t>
            </a:r>
          </a:p>
          <a:p>
            <a:pPr>
              <a:lnSpc>
                <a:spcPct val="150000"/>
              </a:lnSpc>
            </a:pPr>
            <a:r>
              <a:rPr lang="zh-CN" altLang="en-US" sz="2000" b="1" dirty="0">
                <a:latin typeface="微软雅黑" pitchFamily="34" charset="-122"/>
                <a:ea typeface="微软雅黑" pitchFamily="34" charset="-122"/>
              </a:rPr>
              <a:t>     运算规则：</a:t>
            </a:r>
          </a:p>
          <a:p>
            <a:pPr>
              <a:lnSpc>
                <a:spcPct val="150000"/>
              </a:lnSpc>
            </a:pPr>
            <a:r>
              <a:rPr lang="zh-CN" altLang="en-US" sz="2000" b="1" dirty="0" smtClean="0">
                <a:latin typeface="微软雅黑" pitchFamily="34" charset="-122"/>
                <a:ea typeface="微软雅黑" pitchFamily="34" charset="-122"/>
              </a:rPr>
              <a:t>逻辑</a:t>
            </a:r>
            <a:r>
              <a:rPr lang="zh-CN" altLang="en-US" sz="2000" b="1" dirty="0">
                <a:solidFill>
                  <a:srgbClr val="FF0000"/>
                </a:solidFill>
                <a:latin typeface="微软雅黑" pitchFamily="34" charset="-122"/>
                <a:ea typeface="微软雅黑" pitchFamily="34" charset="-122"/>
              </a:rPr>
              <a:t>异或</a:t>
            </a:r>
            <a:r>
              <a:rPr lang="zh-CN" altLang="en-US" sz="2000" b="1" dirty="0">
                <a:latin typeface="微软雅黑" pitchFamily="34" charset="-122"/>
                <a:ea typeface="微软雅黑" pitchFamily="34" charset="-122"/>
              </a:rPr>
              <a:t>运算（</a:t>
            </a:r>
            <a:r>
              <a:rPr lang="en-US" altLang="zh-CN" sz="2000" b="1" dirty="0">
                <a:latin typeface="微软雅黑" pitchFamily="34" charset="-122"/>
                <a:ea typeface="微软雅黑" pitchFamily="34" charset="-122"/>
              </a:rPr>
              <a:t>XOR</a:t>
            </a:r>
            <a:r>
              <a:rPr lang="zh-CN" altLang="en-US" sz="2000" b="1" dirty="0">
                <a:latin typeface="微软雅黑" pitchFamily="34" charset="-122"/>
                <a:ea typeface="微软雅黑" pitchFamily="34" charset="-122"/>
              </a:rPr>
              <a:t>）</a:t>
            </a:r>
          </a:p>
          <a:p>
            <a:pPr>
              <a:lnSpc>
                <a:spcPct val="150000"/>
              </a:lnSpc>
            </a:pPr>
            <a:r>
              <a:rPr lang="zh-CN" altLang="en-US" sz="2000" b="1" dirty="0">
                <a:latin typeface="微软雅黑" pitchFamily="34" charset="-122"/>
                <a:ea typeface="微软雅黑" pitchFamily="34" charset="-122"/>
              </a:rPr>
              <a:t>      运算规则：</a:t>
            </a:r>
            <a:r>
              <a:rPr lang="en-US" altLang="zh-CN" sz="2000" b="1" dirty="0">
                <a:latin typeface="微软雅黑" pitchFamily="34" charset="-122"/>
                <a:ea typeface="微软雅黑" pitchFamily="34" charset="-122"/>
              </a:rPr>
              <a:t>0⊕0=0   0⊕1=1  1⊕0=1 1⊕1=0 </a:t>
            </a:r>
          </a:p>
          <a:p>
            <a:pPr>
              <a:lnSpc>
                <a:spcPct val="150000"/>
              </a:lnSpc>
            </a:pPr>
            <a:endParaRPr lang="zh-CN" altLang="en-US"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flipH="1">
            <a:off x="252314" y="1375207"/>
            <a:ext cx="1443027"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16" name="标题 1"/>
          <p:cNvSpPr txBox="1">
            <a:spLocks/>
          </p:cNvSpPr>
          <p:nvPr/>
        </p:nvSpPr>
        <p:spPr bwMode="black">
          <a:xfrm>
            <a:off x="3636690" y="988368"/>
            <a:ext cx="4089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2pPr>
            <a:lvl3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3pPr>
            <a:lvl4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4pPr>
            <a:lvl5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5pPr>
            <a:lvl6pPr marL="457200" algn="ctr" rtl="0" fontAlgn="base">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6pPr>
            <a:lvl7pPr marL="914400" algn="ctr" rtl="0" fontAlgn="base">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7pPr>
            <a:lvl8pPr marL="1371600" algn="ctr" rtl="0" fontAlgn="base">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8pPr>
            <a:lvl9pPr marL="1828800" algn="ctr" rtl="0" fontAlgn="base">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9pPr>
          </a:lstStyle>
          <a:p>
            <a:pPr>
              <a:defRPr/>
            </a:pPr>
            <a:r>
              <a:rPr lang="zh-CN" altLang="en-US" sz="2400" dirty="0" smtClean="0">
                <a:solidFill>
                  <a:srgbClr val="FF0000"/>
                </a:solidFill>
                <a:latin typeface="华文行楷" pitchFamily="2" charset="-122"/>
                <a:ea typeface="华文行楷" pitchFamily="2" charset="-122"/>
              </a:rPr>
              <a:t>一假为假  全真为真</a:t>
            </a:r>
            <a:endParaRPr lang="zh-CN" altLang="en-US" sz="2400" dirty="0">
              <a:solidFill>
                <a:srgbClr val="FF0000"/>
              </a:solidFill>
              <a:latin typeface="华文行楷" pitchFamily="2" charset="-122"/>
              <a:ea typeface="华文行楷" pitchFamily="2" charset="-122"/>
            </a:endParaRPr>
          </a:p>
        </p:txBody>
      </p:sp>
      <p:sp>
        <p:nvSpPr>
          <p:cNvPr id="17" name="标题 1"/>
          <p:cNvSpPr txBox="1">
            <a:spLocks/>
          </p:cNvSpPr>
          <p:nvPr/>
        </p:nvSpPr>
        <p:spPr bwMode="black">
          <a:xfrm>
            <a:off x="3636690" y="1983730"/>
            <a:ext cx="4089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2pPr>
            <a:lvl3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3pPr>
            <a:lvl4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4pPr>
            <a:lvl5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5pPr>
            <a:lvl6pPr marL="457200" algn="ctr" rtl="0" fontAlgn="base">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6pPr>
            <a:lvl7pPr marL="914400" algn="ctr" rtl="0" fontAlgn="base">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7pPr>
            <a:lvl8pPr marL="1371600" algn="ctr" rtl="0" fontAlgn="base">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8pPr>
            <a:lvl9pPr marL="1828800" algn="ctr" rtl="0" fontAlgn="base">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9pPr>
          </a:lstStyle>
          <a:p>
            <a:pPr>
              <a:defRPr/>
            </a:pPr>
            <a:r>
              <a:rPr lang="zh-CN" altLang="en-US" sz="2400" dirty="0" smtClean="0">
                <a:solidFill>
                  <a:srgbClr val="FF0000"/>
                </a:solidFill>
                <a:latin typeface="华文行楷" pitchFamily="2" charset="-122"/>
                <a:ea typeface="华文行楷" pitchFamily="2" charset="-122"/>
              </a:rPr>
              <a:t>一</a:t>
            </a:r>
            <a:r>
              <a:rPr lang="zh-CN" altLang="en-US" sz="2400" dirty="0">
                <a:solidFill>
                  <a:srgbClr val="FF0000"/>
                </a:solidFill>
                <a:latin typeface="华文行楷" pitchFamily="2" charset="-122"/>
                <a:ea typeface="华文行楷" pitchFamily="2" charset="-122"/>
              </a:rPr>
              <a:t>真</a:t>
            </a:r>
            <a:r>
              <a:rPr lang="zh-CN" altLang="en-US" sz="2400" dirty="0" smtClean="0">
                <a:solidFill>
                  <a:srgbClr val="FF0000"/>
                </a:solidFill>
                <a:latin typeface="华文行楷" pitchFamily="2" charset="-122"/>
                <a:ea typeface="华文行楷" pitchFamily="2" charset="-122"/>
              </a:rPr>
              <a:t>为真  全假为假</a:t>
            </a:r>
            <a:endParaRPr lang="zh-CN" altLang="en-US" sz="2400" dirty="0">
              <a:solidFill>
                <a:srgbClr val="FF0000"/>
              </a:solidFill>
              <a:latin typeface="华文行楷" pitchFamily="2" charset="-122"/>
              <a:ea typeface="华文行楷" pitchFamily="2" charset="-122"/>
            </a:endParaRPr>
          </a:p>
        </p:txBody>
      </p:sp>
      <p:sp>
        <p:nvSpPr>
          <p:cNvPr id="18" name="标题 1"/>
          <p:cNvSpPr txBox="1">
            <a:spLocks/>
          </p:cNvSpPr>
          <p:nvPr/>
        </p:nvSpPr>
        <p:spPr bwMode="black">
          <a:xfrm>
            <a:off x="3579738" y="2873078"/>
            <a:ext cx="4089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2pPr>
            <a:lvl3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3pPr>
            <a:lvl4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4pPr>
            <a:lvl5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5pPr>
            <a:lvl6pPr marL="457200" algn="ctr" rtl="0" fontAlgn="base">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6pPr>
            <a:lvl7pPr marL="914400" algn="ctr" rtl="0" fontAlgn="base">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7pPr>
            <a:lvl8pPr marL="1371600" algn="ctr" rtl="0" fontAlgn="base">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8pPr>
            <a:lvl9pPr marL="1828800" algn="ctr" rtl="0" fontAlgn="base">
              <a:spcBef>
                <a:spcPct val="0"/>
              </a:spcBef>
              <a:spcAft>
                <a:spcPct val="0"/>
              </a:spcAft>
              <a:defRPr sz="3200" b="1">
                <a:solidFill>
                  <a:schemeClr val="bg1"/>
                </a:solidFill>
                <a:effectLst>
                  <a:outerShdw blurRad="38100" dist="38100" dir="2700000" algn="tl">
                    <a:srgbClr val="C0C0C0"/>
                  </a:outerShdw>
                </a:effectLst>
                <a:latin typeface="Arial" charset="0"/>
                <a:ea typeface="宋体" pitchFamily="2" charset="-122"/>
              </a:defRPr>
            </a:lvl9pPr>
          </a:lstStyle>
          <a:p>
            <a:pPr>
              <a:defRPr/>
            </a:pPr>
            <a:r>
              <a:rPr lang="zh-CN" altLang="en-US" sz="2400" dirty="0" smtClean="0">
                <a:solidFill>
                  <a:srgbClr val="FF0000"/>
                </a:solidFill>
                <a:latin typeface="华文行楷" pitchFamily="2" charset="-122"/>
                <a:ea typeface="华文行楷" pitchFamily="2" charset="-122"/>
              </a:rPr>
              <a:t>真亦假  假亦真</a:t>
            </a:r>
            <a:endParaRPr lang="zh-CN" altLang="en-US" sz="2400" dirty="0">
              <a:solidFill>
                <a:srgbClr val="FF0000"/>
              </a:solidFill>
              <a:latin typeface="华文行楷" pitchFamily="2" charset="-122"/>
              <a:ea typeface="华文行楷" pitchFamily="2" charset="-122"/>
            </a:endParaRPr>
          </a:p>
        </p:txBody>
      </p:sp>
    </p:spTree>
    <p:extLst>
      <p:ext uri="{BB962C8B-B14F-4D97-AF65-F5344CB8AC3E}">
        <p14:creationId xmlns:p14="http://schemas.microsoft.com/office/powerpoint/2010/main" val="2873252031"/>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anim calcmode="lin" valueType="num">
                                      <p:cBhvr additive="base">
                                        <p:cTn id="11"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anim calcmode="lin" valueType="num">
                                      <p:cBhvr additive="base">
                                        <p:cTn id="15"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6" end="6"/>
                                            </p:txEl>
                                          </p:spTgt>
                                        </p:tgtEl>
                                        <p:attrNameLst>
                                          <p:attrName>style.visibility</p:attrName>
                                        </p:attrNameLst>
                                      </p:cBhvr>
                                      <p:to>
                                        <p:strVal val="visible"/>
                                      </p:to>
                                    </p:set>
                                    <p:anim calcmode="lin" valueType="num">
                                      <p:cBhvr additive="base">
                                        <p:cTn id="19"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xEl>
                                              <p:pRg st="3" end="3"/>
                                            </p:txEl>
                                          </p:spTgt>
                                        </p:tgtEl>
                                        <p:attrNameLst>
                                          <p:attrName>style.visibility</p:attrName>
                                        </p:attrNameLst>
                                      </p:cBhvr>
                                      <p:to>
                                        <p:strVal val="visible"/>
                                      </p:to>
                                    </p:set>
                                    <p:anim calcmode="lin" valueType="num">
                                      <p:cBhvr additive="base">
                                        <p:cTn id="31"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 calcmode="lin" valueType="num">
                                      <p:cBhvr additive="base">
                                        <p:cTn id="3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xEl>
                                              <p:pRg st="7" end="7"/>
                                            </p:txEl>
                                          </p:spTgt>
                                        </p:tgtEl>
                                        <p:attrNameLst>
                                          <p:attrName>style.visibility</p:attrName>
                                        </p:attrNameLst>
                                      </p:cBhvr>
                                      <p:to>
                                        <p:strVal val="visible"/>
                                      </p:to>
                                    </p:set>
                                    <p:anim calcmode="lin" valueType="num">
                                      <p:cBhvr additive="base">
                                        <p:cTn id="43"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原码</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1980466" y="1006801"/>
            <a:ext cx="6768791" cy="4685912"/>
          </a:xfrm>
          <a:prstGeom prst="rect">
            <a:avLst/>
          </a:prstGeom>
          <a:noFill/>
        </p:spPr>
        <p:txBody>
          <a:bodyPr wrap="square" lIns="68594" tIns="34297" rIns="68594" bIns="34297" rtlCol="0">
            <a:spAutoFit/>
          </a:bodyPr>
          <a:lstStyle/>
          <a:p>
            <a:pPr>
              <a:lnSpc>
                <a:spcPct val="150000"/>
              </a:lnSpc>
            </a:pPr>
            <a:r>
              <a:rPr lang="zh-CN" altLang="en-US" sz="2000" b="1" dirty="0" smtClean="0">
                <a:latin typeface="微软雅黑" pitchFamily="34" charset="-122"/>
                <a:ea typeface="微软雅黑" pitchFamily="34" charset="-122"/>
              </a:rPr>
              <a:t>一</a:t>
            </a:r>
            <a:r>
              <a:rPr lang="zh-CN" altLang="en-US" sz="2000" b="1" dirty="0">
                <a:latin typeface="微软雅黑" pitchFamily="34" charset="-122"/>
                <a:ea typeface="微软雅黑" pitchFamily="34" charset="-122"/>
              </a:rPr>
              <a:t>个数</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的</a:t>
            </a:r>
            <a:r>
              <a:rPr lang="zh-CN" altLang="en-US" sz="2000" b="1" dirty="0">
                <a:solidFill>
                  <a:srgbClr val="FF0000"/>
                </a:solidFill>
                <a:latin typeface="微软雅黑" pitchFamily="34" charset="-122"/>
                <a:ea typeface="微软雅黑" pitchFamily="34" charset="-122"/>
              </a:rPr>
              <a:t>原码</a:t>
            </a:r>
            <a:r>
              <a:rPr lang="zh-CN" altLang="en-US" sz="2000" b="1" dirty="0">
                <a:latin typeface="微软雅黑" pitchFamily="34" charset="-122"/>
                <a:ea typeface="微软雅黑" pitchFamily="34" charset="-122"/>
              </a:rPr>
              <a:t>表示为</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marL="342900" indent="-342900">
              <a:lnSpc>
                <a:spcPct val="150000"/>
              </a:lnSpc>
              <a:buFont typeface="Arial" pitchFamily="34" charset="0"/>
              <a:buChar char="•"/>
            </a:pPr>
            <a:r>
              <a:rPr lang="zh-CN" altLang="en-US" sz="2000" b="1" dirty="0" smtClean="0">
                <a:latin typeface="微软雅黑" pitchFamily="34" charset="-122"/>
                <a:ea typeface="微软雅黑" pitchFamily="34" charset="-122"/>
              </a:rPr>
              <a:t>符号位</a:t>
            </a:r>
            <a:r>
              <a:rPr lang="zh-CN" altLang="en-US" sz="2000" b="1" dirty="0">
                <a:latin typeface="微软雅黑" pitchFamily="34" charset="-122"/>
                <a:ea typeface="微软雅黑" pitchFamily="34" charset="-122"/>
              </a:rPr>
              <a:t>用</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表示正，用</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表示负</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marL="342900" indent="-342900">
              <a:lnSpc>
                <a:spcPct val="150000"/>
              </a:lnSpc>
              <a:buFont typeface="Arial" pitchFamily="34" charset="0"/>
              <a:buChar char="•"/>
            </a:pPr>
            <a:r>
              <a:rPr lang="zh-CN" altLang="en-US" sz="2000" b="1" dirty="0" smtClean="0">
                <a:latin typeface="微软雅黑" pitchFamily="34" charset="-122"/>
                <a:ea typeface="微软雅黑" pitchFamily="34" charset="-122"/>
              </a:rPr>
              <a:t>数值</a:t>
            </a:r>
            <a:r>
              <a:rPr lang="zh-CN" altLang="en-US" sz="2000" b="1" dirty="0">
                <a:latin typeface="微软雅黑" pitchFamily="34" charset="-122"/>
                <a:ea typeface="微软雅黑" pitchFamily="34" charset="-122"/>
              </a:rPr>
              <a:t>部分为</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的绝对值的二进制形式</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marL="342900" indent="-342900">
              <a:lnSpc>
                <a:spcPct val="150000"/>
              </a:lnSpc>
              <a:buFont typeface="Arial" pitchFamily="34" charset="0"/>
              <a:buChar char="•"/>
            </a:pPr>
            <a:r>
              <a:rPr lang="zh-CN" altLang="en-US" sz="2000" b="1" dirty="0" smtClean="0">
                <a:latin typeface="微软雅黑" pitchFamily="34" charset="-122"/>
                <a:ea typeface="微软雅黑" pitchFamily="34" charset="-122"/>
              </a:rPr>
              <a:t>记</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的原码表示为</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原</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例如</a:t>
            </a:r>
            <a:r>
              <a:rPr lang="zh-CN" altLang="en-US" sz="2000" b="1" dirty="0">
                <a:latin typeface="微软雅黑" pitchFamily="34" charset="-122"/>
                <a:ea typeface="微软雅黑" pitchFamily="34" charset="-122"/>
              </a:rPr>
              <a:t>，当    </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1100001</a:t>
            </a:r>
            <a:r>
              <a:rPr lang="zh-CN" altLang="en-US" sz="2000" b="1" dirty="0">
                <a:latin typeface="微软雅黑" pitchFamily="34" charset="-122"/>
                <a:ea typeface="微软雅黑" pitchFamily="34" charset="-122"/>
              </a:rPr>
              <a:t>时，</a:t>
            </a:r>
          </a:p>
          <a:p>
            <a:pPr>
              <a:lnSpc>
                <a:spcPct val="150000"/>
              </a:lnSpc>
            </a:pPr>
            <a:r>
              <a:rPr lang="zh-CN" altLang="en-US" sz="2000" b="1" dirty="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    则</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原＝</a:t>
            </a:r>
            <a:r>
              <a:rPr lang="en-US" altLang="zh-CN" sz="2000" b="1" dirty="0">
                <a:latin typeface="微软雅黑" pitchFamily="34" charset="-122"/>
                <a:ea typeface="微软雅黑" pitchFamily="34" charset="-122"/>
              </a:rPr>
              <a:t>01100001</a:t>
            </a:r>
            <a:r>
              <a:rPr lang="zh-CN" altLang="en-US" sz="2000" b="1" dirty="0">
                <a:latin typeface="微软雅黑" pitchFamily="34" charset="-122"/>
                <a:ea typeface="微软雅黑" pitchFamily="34" charset="-122"/>
              </a:rPr>
              <a:t>。</a:t>
            </a:r>
          </a:p>
          <a:p>
            <a:pPr>
              <a:lnSpc>
                <a:spcPct val="150000"/>
              </a:lnSpc>
            </a:pPr>
            <a:r>
              <a:rPr lang="zh-CN" altLang="en-US" sz="2000" b="1" dirty="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    当    </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1110101</a:t>
            </a:r>
            <a:r>
              <a:rPr lang="zh-CN" altLang="en-US" sz="2000" b="1" dirty="0">
                <a:latin typeface="微软雅黑" pitchFamily="34" charset="-122"/>
                <a:ea typeface="微软雅黑" pitchFamily="34" charset="-122"/>
              </a:rPr>
              <a:t>时，</a:t>
            </a:r>
          </a:p>
          <a:p>
            <a:pPr>
              <a:lnSpc>
                <a:spcPct val="150000"/>
              </a:lnSpc>
            </a:pPr>
            <a:r>
              <a:rPr lang="zh-CN" altLang="en-US" sz="2000" b="1" dirty="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则</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原＝</a:t>
            </a:r>
            <a:r>
              <a:rPr lang="en-US" altLang="zh-CN" sz="2000" b="1" dirty="0">
                <a:latin typeface="微软雅黑" pitchFamily="34" charset="-122"/>
                <a:ea typeface="微软雅黑" pitchFamily="34" charset="-122"/>
              </a:rPr>
              <a:t>11110101</a:t>
            </a:r>
            <a:r>
              <a:rPr lang="zh-CN" altLang="en-US" sz="2000" b="1" dirty="0">
                <a:latin typeface="微软雅黑" pitchFamily="34" charset="-122"/>
                <a:ea typeface="微软雅黑" pitchFamily="34" charset="-122"/>
              </a:rPr>
              <a:t>。</a:t>
            </a:r>
          </a:p>
          <a:p>
            <a:pPr>
              <a:lnSpc>
                <a:spcPct val="150000"/>
              </a:lnSpc>
            </a:pPr>
            <a:endParaRPr lang="zh-CN" altLang="en-US" sz="2000" b="1" dirty="0" smtClean="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flipH="1">
            <a:off x="252314" y="1375207"/>
            <a:ext cx="1443027"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nvGrpSpPr>
          <p:cNvPr id="16" name="组合 15"/>
          <p:cNvGrpSpPr/>
          <p:nvPr/>
        </p:nvGrpSpPr>
        <p:grpSpPr>
          <a:xfrm>
            <a:off x="248956" y="2014513"/>
            <a:ext cx="939518" cy="890600"/>
            <a:chOff x="-337987" y="1112032"/>
            <a:chExt cx="4403992" cy="1890788"/>
          </a:xfrm>
        </p:grpSpPr>
        <p:sp>
          <p:nvSpPr>
            <p:cNvPr id="17"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8"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9" name="梯形 18"/>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20" name="梯形 19"/>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Tree>
    <p:extLst>
      <p:ext uri="{BB962C8B-B14F-4D97-AF65-F5344CB8AC3E}">
        <p14:creationId xmlns:p14="http://schemas.microsoft.com/office/powerpoint/2010/main" val="3177245739"/>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xEl>
                                              <p:pRg st="4" end="4"/>
                                            </p:txEl>
                                          </p:spTgt>
                                        </p:tgtEl>
                                        <p:attrNameLst>
                                          <p:attrName>style.visibility</p:attrName>
                                        </p:attrNameLst>
                                      </p:cBhvr>
                                      <p:to>
                                        <p:strVal val="visible"/>
                                      </p:to>
                                    </p:set>
                                    <p:anim calcmode="lin" valueType="num">
                                      <p:cBhvr additive="base">
                                        <p:cTn id="25"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xEl>
                                              <p:pRg st="5" end="5"/>
                                            </p:txEl>
                                          </p:spTgt>
                                        </p:tgtEl>
                                        <p:attrNameLst>
                                          <p:attrName>style.visibility</p:attrName>
                                        </p:attrNameLst>
                                      </p:cBhvr>
                                      <p:to>
                                        <p:strVal val="visible"/>
                                      </p:to>
                                    </p:set>
                                    <p:anim calcmode="lin" valueType="num">
                                      <p:cBhvr additive="base">
                                        <p:cTn id="3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xEl>
                                              <p:pRg st="6" end="6"/>
                                            </p:txEl>
                                          </p:spTgt>
                                        </p:tgtEl>
                                        <p:attrNameLst>
                                          <p:attrName>style.visibility</p:attrName>
                                        </p:attrNameLst>
                                      </p:cBhvr>
                                      <p:to>
                                        <p:strVal val="visible"/>
                                      </p:to>
                                    </p:set>
                                    <p:anim calcmode="lin" valueType="num">
                                      <p:cBhvr additive="base">
                                        <p:cTn id="3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xEl>
                                              <p:pRg st="7" end="7"/>
                                            </p:txEl>
                                          </p:spTgt>
                                        </p:tgtEl>
                                        <p:attrNameLst>
                                          <p:attrName>style.visibility</p:attrName>
                                        </p:attrNameLst>
                                      </p:cBhvr>
                                      <p:to>
                                        <p:strVal val="visible"/>
                                      </p:to>
                                    </p:set>
                                    <p:anim calcmode="lin" valueType="num">
                                      <p:cBhvr additive="base">
                                        <p:cTn id="43"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反码</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1980466" y="772344"/>
            <a:ext cx="6768791" cy="5147577"/>
          </a:xfrm>
          <a:prstGeom prst="rect">
            <a:avLst/>
          </a:prstGeom>
          <a:noFill/>
        </p:spPr>
        <p:txBody>
          <a:bodyPr wrap="square" lIns="68594" tIns="34297" rIns="68594" bIns="34297" rtlCol="0">
            <a:spAutoFit/>
          </a:bodyPr>
          <a:lstStyle/>
          <a:p>
            <a:pPr>
              <a:lnSpc>
                <a:spcPct val="150000"/>
              </a:lnSpc>
            </a:pPr>
            <a:r>
              <a:rPr lang="zh-CN" altLang="en-US" sz="2000" b="1" dirty="0" smtClean="0">
                <a:latin typeface="微软雅黑" pitchFamily="34" charset="-122"/>
                <a:ea typeface="微软雅黑" pitchFamily="34" charset="-122"/>
              </a:rPr>
              <a:t>一</a:t>
            </a:r>
            <a:r>
              <a:rPr lang="zh-CN" altLang="en-US" sz="2000" b="1" dirty="0">
                <a:latin typeface="微软雅黑" pitchFamily="34" charset="-122"/>
                <a:ea typeface="微软雅黑" pitchFamily="34" charset="-122"/>
              </a:rPr>
              <a:t>个数</a:t>
            </a:r>
            <a:r>
              <a:rPr lang="en-US" altLang="zh-CN" sz="2000" b="1" dirty="0">
                <a:latin typeface="微软雅黑" pitchFamily="34" charset="-122"/>
                <a:ea typeface="微软雅黑" pitchFamily="34" charset="-122"/>
              </a:rPr>
              <a:t>X</a:t>
            </a:r>
            <a:r>
              <a:rPr lang="zh-CN" altLang="en-US" sz="2000" b="1" dirty="0" smtClean="0">
                <a:latin typeface="微软雅黑" pitchFamily="34" charset="-122"/>
                <a:ea typeface="微软雅黑" pitchFamily="34" charset="-122"/>
              </a:rPr>
              <a:t>的</a:t>
            </a:r>
            <a:r>
              <a:rPr lang="zh-CN" altLang="en-US" sz="2000" b="1" dirty="0" smtClean="0">
                <a:solidFill>
                  <a:srgbClr val="FF0000"/>
                </a:solidFill>
                <a:latin typeface="微软雅黑" pitchFamily="34" charset="-122"/>
                <a:ea typeface="微软雅黑" pitchFamily="34" charset="-122"/>
              </a:rPr>
              <a:t>反码</a:t>
            </a:r>
            <a:r>
              <a:rPr lang="zh-CN" altLang="en-US" sz="2000" b="1" dirty="0">
                <a:latin typeface="微软雅黑" pitchFamily="34" charset="-122"/>
                <a:ea typeface="微软雅黑" pitchFamily="34" charset="-122"/>
              </a:rPr>
              <a:t>表示为</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marL="342900" indent="-342900">
              <a:lnSpc>
                <a:spcPct val="150000"/>
              </a:lnSpc>
              <a:buFont typeface="Arial" pitchFamily="34" charset="0"/>
              <a:buChar char="•"/>
            </a:pPr>
            <a:r>
              <a:rPr lang="zh-CN" altLang="en-US" sz="2000" b="1" dirty="0">
                <a:latin typeface="微软雅黑" pitchFamily="34" charset="-122"/>
                <a:ea typeface="微软雅黑" pitchFamily="34" charset="-122"/>
              </a:rPr>
              <a:t>若</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为正数，则其反码和原码相同</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marL="342900" indent="-342900">
              <a:lnSpc>
                <a:spcPct val="150000"/>
              </a:lnSpc>
              <a:buFont typeface="Arial" pitchFamily="34" charset="0"/>
              <a:buChar char="•"/>
            </a:pPr>
            <a:r>
              <a:rPr lang="zh-CN" altLang="en-US" sz="2000" b="1" dirty="0" smtClean="0">
                <a:latin typeface="微软雅黑" pitchFamily="34" charset="-122"/>
                <a:ea typeface="微软雅黑" pitchFamily="34" charset="-122"/>
              </a:rPr>
              <a:t>若</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为负数，在原码的基础上，符号位保持不变，数值位各位取反</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marL="342900" indent="-342900">
              <a:lnSpc>
                <a:spcPct val="150000"/>
              </a:lnSpc>
              <a:buFont typeface="Arial" pitchFamily="34" charset="0"/>
              <a:buChar char="•"/>
            </a:pPr>
            <a:r>
              <a:rPr lang="zh-CN" altLang="en-US" sz="2000" b="1" dirty="0" smtClean="0">
                <a:latin typeface="微软雅黑" pitchFamily="34" charset="-122"/>
                <a:ea typeface="微软雅黑" pitchFamily="34" charset="-122"/>
              </a:rPr>
              <a:t>记</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的反码表示为</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反。</a:t>
            </a:r>
            <a:endParaRPr lang="en-US" altLang="zh-CN" sz="2000" b="1" dirty="0" smtClean="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例如，当</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1100001</a:t>
            </a:r>
            <a:r>
              <a:rPr lang="zh-CN" altLang="en-US" sz="2000" b="1" dirty="0">
                <a:latin typeface="微软雅黑" pitchFamily="34" charset="-122"/>
                <a:ea typeface="微软雅黑" pitchFamily="34" charset="-122"/>
              </a:rPr>
              <a:t>时，</a:t>
            </a:r>
          </a:p>
          <a:p>
            <a:pPr>
              <a:lnSpc>
                <a:spcPct val="150000"/>
              </a:lnSpc>
            </a:pPr>
            <a:r>
              <a:rPr lang="zh-CN" altLang="en-US" sz="2000" b="1" dirty="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    则</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原＝</a:t>
            </a:r>
            <a:r>
              <a:rPr lang="en-US" altLang="zh-CN" sz="2000" b="1" dirty="0">
                <a:latin typeface="微软雅黑" pitchFamily="34" charset="-122"/>
                <a:ea typeface="微软雅黑" pitchFamily="34" charset="-122"/>
              </a:rPr>
              <a:t>01100001</a:t>
            </a:r>
            <a:r>
              <a:rPr lang="zh-CN" altLang="en-US" sz="2000" b="1" dirty="0" smtClean="0">
                <a:latin typeface="微软雅黑" pitchFamily="34" charset="-122"/>
                <a:ea typeface="微软雅黑" pitchFamily="34" charset="-122"/>
              </a:rPr>
              <a:t>， </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反＝</a:t>
            </a:r>
            <a:r>
              <a:rPr lang="en-US" altLang="zh-CN" sz="2000" b="1" dirty="0">
                <a:latin typeface="微软雅黑" pitchFamily="34" charset="-122"/>
                <a:ea typeface="微软雅黑" pitchFamily="34" charset="-122"/>
              </a:rPr>
              <a:t>01100001</a:t>
            </a:r>
            <a:r>
              <a:rPr lang="zh-CN" altLang="en-US" sz="2000" b="1" dirty="0">
                <a:latin typeface="微软雅黑" pitchFamily="34" charset="-122"/>
                <a:ea typeface="微软雅黑" pitchFamily="34" charset="-122"/>
              </a:rPr>
              <a:t>。</a:t>
            </a:r>
          </a:p>
          <a:p>
            <a:pPr>
              <a:lnSpc>
                <a:spcPct val="150000"/>
              </a:lnSpc>
            </a:pPr>
            <a:r>
              <a:rPr lang="zh-CN" altLang="en-US" sz="2000" b="1" dirty="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    当</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1100001</a:t>
            </a:r>
            <a:r>
              <a:rPr lang="zh-CN" altLang="en-US" sz="2000" b="1" dirty="0">
                <a:latin typeface="微软雅黑" pitchFamily="34" charset="-122"/>
                <a:ea typeface="微软雅黑" pitchFamily="34" charset="-122"/>
              </a:rPr>
              <a:t>时，</a:t>
            </a:r>
          </a:p>
          <a:p>
            <a:pPr>
              <a:lnSpc>
                <a:spcPct val="150000"/>
              </a:lnSpc>
            </a:pPr>
            <a:r>
              <a:rPr lang="zh-CN" altLang="en-US" sz="2000" b="1" dirty="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则</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原＝</a:t>
            </a:r>
            <a:r>
              <a:rPr lang="en-US" altLang="zh-CN" sz="2000" b="1" dirty="0">
                <a:latin typeface="微软雅黑" pitchFamily="34" charset="-122"/>
                <a:ea typeface="微软雅黑" pitchFamily="34" charset="-122"/>
              </a:rPr>
              <a:t>11100001</a:t>
            </a:r>
            <a:r>
              <a:rPr lang="zh-CN" altLang="en-US" sz="2000" b="1" dirty="0" smtClean="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反＝</a:t>
            </a:r>
            <a:r>
              <a:rPr lang="en-US" altLang="zh-CN" sz="2000" b="1" dirty="0">
                <a:latin typeface="微软雅黑" pitchFamily="34" charset="-122"/>
                <a:ea typeface="微软雅黑" pitchFamily="34" charset="-122"/>
              </a:rPr>
              <a:t>10011110</a:t>
            </a:r>
            <a:r>
              <a:rPr lang="zh-CN" altLang="en-US" sz="2000" b="1" dirty="0">
                <a:latin typeface="微软雅黑" pitchFamily="34" charset="-122"/>
                <a:ea typeface="微软雅黑" pitchFamily="34" charset="-122"/>
              </a:rPr>
              <a:t>。</a:t>
            </a:r>
          </a:p>
          <a:p>
            <a:pPr>
              <a:lnSpc>
                <a:spcPct val="150000"/>
              </a:lnSpc>
            </a:pPr>
            <a:endParaRPr lang="zh-CN" altLang="en-US" sz="2000" b="1" dirty="0" smtClean="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flipH="1">
            <a:off x="252314" y="1375207"/>
            <a:ext cx="1443027"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nvGrpSpPr>
          <p:cNvPr id="16" name="组合 15"/>
          <p:cNvGrpSpPr/>
          <p:nvPr/>
        </p:nvGrpSpPr>
        <p:grpSpPr>
          <a:xfrm>
            <a:off x="248956" y="2014513"/>
            <a:ext cx="939518" cy="890600"/>
            <a:chOff x="-337987" y="1112032"/>
            <a:chExt cx="4403992" cy="1890788"/>
          </a:xfrm>
        </p:grpSpPr>
        <p:sp>
          <p:nvSpPr>
            <p:cNvPr id="17"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8"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9" name="梯形 18"/>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20" name="梯形 19"/>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Tree>
    <p:extLst>
      <p:ext uri="{BB962C8B-B14F-4D97-AF65-F5344CB8AC3E}">
        <p14:creationId xmlns:p14="http://schemas.microsoft.com/office/powerpoint/2010/main" val="73890086"/>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 calcmode="lin" valueType="num">
                                      <p:cBhvr additive="base">
                                        <p:cTn id="1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 calcmode="lin" valueType="num">
                                      <p:cBhvr additive="base">
                                        <p:cTn id="1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 calcmode="lin" valueType="num">
                                      <p:cBhvr additive="base">
                                        <p:cTn id="19"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xEl>
                                              <p:pRg st="4" end="4"/>
                                            </p:txEl>
                                          </p:spTgt>
                                        </p:tgtEl>
                                        <p:attrNameLst>
                                          <p:attrName>style.visibility</p:attrName>
                                        </p:attrNameLst>
                                      </p:cBhvr>
                                      <p:to>
                                        <p:strVal val="visible"/>
                                      </p:to>
                                    </p:set>
                                    <p:anim calcmode="lin" valueType="num">
                                      <p:cBhvr additive="base">
                                        <p:cTn id="25"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xEl>
                                              <p:pRg st="5" end="5"/>
                                            </p:txEl>
                                          </p:spTgt>
                                        </p:tgtEl>
                                        <p:attrNameLst>
                                          <p:attrName>style.visibility</p:attrName>
                                        </p:attrNameLst>
                                      </p:cBhvr>
                                      <p:to>
                                        <p:strVal val="visible"/>
                                      </p:to>
                                    </p:set>
                                    <p:anim calcmode="lin" valueType="num">
                                      <p:cBhvr additive="base">
                                        <p:cTn id="3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xEl>
                                              <p:pRg st="6" end="6"/>
                                            </p:txEl>
                                          </p:spTgt>
                                        </p:tgtEl>
                                        <p:attrNameLst>
                                          <p:attrName>style.visibility</p:attrName>
                                        </p:attrNameLst>
                                      </p:cBhvr>
                                      <p:to>
                                        <p:strVal val="visible"/>
                                      </p:to>
                                    </p:set>
                                    <p:anim calcmode="lin" valueType="num">
                                      <p:cBhvr additive="base">
                                        <p:cTn id="3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xEl>
                                              <p:pRg st="7" end="7"/>
                                            </p:txEl>
                                          </p:spTgt>
                                        </p:tgtEl>
                                        <p:attrNameLst>
                                          <p:attrName>style.visibility</p:attrName>
                                        </p:attrNameLst>
                                      </p:cBhvr>
                                      <p:to>
                                        <p:strVal val="visible"/>
                                      </p:to>
                                    </p:set>
                                    <p:anim calcmode="lin" valueType="num">
                                      <p:cBhvr additive="base">
                                        <p:cTn id="43"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a:solidFill>
                  <a:schemeClr val="bg1"/>
                </a:solidFill>
                <a:latin typeface="微软雅黑" pitchFamily="34" charset="-122"/>
                <a:ea typeface="微软雅黑" pitchFamily="34" charset="-122"/>
              </a:rPr>
              <a:t>补</a:t>
            </a:r>
            <a:r>
              <a:rPr lang="zh-CN" altLang="en-US" sz="2400" b="1" dirty="0" smtClean="0">
                <a:solidFill>
                  <a:schemeClr val="bg1"/>
                </a:solidFill>
                <a:latin typeface="微软雅黑" pitchFamily="34" charset="-122"/>
                <a:ea typeface="微软雅黑" pitchFamily="34" charset="-122"/>
              </a:rPr>
              <a:t>码</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1980466" y="772344"/>
            <a:ext cx="6768791" cy="5147577"/>
          </a:xfrm>
          <a:prstGeom prst="rect">
            <a:avLst/>
          </a:prstGeom>
          <a:noFill/>
        </p:spPr>
        <p:txBody>
          <a:bodyPr wrap="square" lIns="68594" tIns="34297" rIns="68594" bIns="34297" rtlCol="0">
            <a:spAutoFit/>
          </a:bodyPr>
          <a:lstStyle/>
          <a:p>
            <a:pPr>
              <a:lnSpc>
                <a:spcPct val="150000"/>
              </a:lnSpc>
            </a:pPr>
            <a:r>
              <a:rPr lang="zh-CN" altLang="en-US" sz="2000" b="1" dirty="0" smtClean="0">
                <a:latin typeface="微软雅黑" pitchFamily="34" charset="-122"/>
                <a:ea typeface="微软雅黑" pitchFamily="34" charset="-122"/>
              </a:rPr>
              <a:t>一</a:t>
            </a:r>
            <a:r>
              <a:rPr lang="zh-CN" altLang="en-US" sz="2000" b="1" dirty="0">
                <a:latin typeface="微软雅黑" pitchFamily="34" charset="-122"/>
                <a:ea typeface="微软雅黑" pitchFamily="34" charset="-122"/>
              </a:rPr>
              <a:t>个数</a:t>
            </a:r>
            <a:r>
              <a:rPr lang="en-US" altLang="zh-CN" sz="2000" b="1" dirty="0">
                <a:latin typeface="微软雅黑" pitchFamily="34" charset="-122"/>
                <a:ea typeface="微软雅黑" pitchFamily="34" charset="-122"/>
              </a:rPr>
              <a:t>X</a:t>
            </a:r>
            <a:r>
              <a:rPr lang="zh-CN" altLang="en-US" sz="2000" b="1" dirty="0" smtClean="0">
                <a:latin typeface="微软雅黑" pitchFamily="34" charset="-122"/>
                <a:ea typeface="微软雅黑" pitchFamily="34" charset="-122"/>
              </a:rPr>
              <a:t>的</a:t>
            </a:r>
            <a:r>
              <a:rPr lang="zh-CN" altLang="en-US" sz="2000" b="1" dirty="0" smtClean="0">
                <a:solidFill>
                  <a:srgbClr val="FF0000"/>
                </a:solidFill>
                <a:latin typeface="微软雅黑" pitchFamily="34" charset="-122"/>
                <a:ea typeface="微软雅黑" pitchFamily="34" charset="-122"/>
              </a:rPr>
              <a:t>补码</a:t>
            </a:r>
            <a:r>
              <a:rPr lang="zh-CN" altLang="en-US" sz="2000" b="1" dirty="0">
                <a:latin typeface="微软雅黑" pitchFamily="34" charset="-122"/>
                <a:ea typeface="微软雅黑" pitchFamily="34" charset="-122"/>
              </a:rPr>
              <a:t>表示为</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marL="342900" indent="-342900">
              <a:lnSpc>
                <a:spcPct val="150000"/>
              </a:lnSpc>
              <a:buFont typeface="Arial" pitchFamily="34" charset="0"/>
              <a:buChar char="•"/>
            </a:pPr>
            <a:r>
              <a:rPr lang="zh-CN" altLang="en-US" sz="2000" b="1" dirty="0">
                <a:latin typeface="微软雅黑" pitchFamily="34" charset="-122"/>
                <a:ea typeface="微软雅黑" pitchFamily="34" charset="-122"/>
              </a:rPr>
              <a:t>当</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为正数时，则</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的补码与</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的原码相同</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marL="342900" indent="-342900">
              <a:lnSpc>
                <a:spcPct val="150000"/>
              </a:lnSpc>
              <a:buFont typeface="Arial" pitchFamily="34" charset="0"/>
              <a:buChar char="•"/>
            </a:pPr>
            <a:r>
              <a:rPr lang="zh-CN" altLang="en-US" sz="2000" b="1" dirty="0" smtClean="0">
                <a:latin typeface="微软雅黑" pitchFamily="34" charset="-122"/>
                <a:ea typeface="微软雅黑" pitchFamily="34" charset="-122"/>
              </a:rPr>
              <a:t>当</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为负数时，则</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的补码，其符号位与原码相同，其数值位取反加</a:t>
            </a:r>
            <a:r>
              <a:rPr lang="en-US" altLang="zh-CN" sz="2000" b="1" dirty="0">
                <a:latin typeface="微软雅黑" pitchFamily="34" charset="-122"/>
                <a:ea typeface="微软雅黑" pitchFamily="34" charset="-122"/>
              </a:rPr>
              <a:t>1</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marL="342900" indent="-342900">
              <a:lnSpc>
                <a:spcPct val="150000"/>
              </a:lnSpc>
              <a:buFont typeface="Arial" pitchFamily="34" charset="0"/>
              <a:buChar char="•"/>
            </a:pPr>
            <a:r>
              <a:rPr lang="zh-CN" altLang="en-US" sz="2000" b="1" dirty="0" smtClean="0">
                <a:latin typeface="微软雅黑" pitchFamily="34" charset="-122"/>
                <a:ea typeface="微软雅黑" pitchFamily="34" charset="-122"/>
              </a:rPr>
              <a:t>记</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的补码表示为</a:t>
            </a:r>
            <a:r>
              <a:rPr lang="en-US" altLang="zh-CN" sz="2000" b="1" dirty="0">
                <a:latin typeface="微软雅黑" pitchFamily="34" charset="-122"/>
                <a:ea typeface="微软雅黑" pitchFamily="34" charset="-122"/>
              </a:rPr>
              <a:t>[X] </a:t>
            </a:r>
            <a:r>
              <a:rPr lang="zh-CN" altLang="en-US" sz="2000" b="1" dirty="0">
                <a:latin typeface="微软雅黑" pitchFamily="34" charset="-122"/>
                <a:ea typeface="微软雅黑" pitchFamily="34" charset="-122"/>
              </a:rPr>
              <a:t>补。</a:t>
            </a:r>
          </a:p>
          <a:p>
            <a:pPr>
              <a:lnSpc>
                <a:spcPct val="150000"/>
              </a:lnSpc>
            </a:pPr>
            <a:r>
              <a:rPr lang="zh-CN" altLang="en-US" sz="2000" b="1" dirty="0">
                <a:latin typeface="微软雅黑" pitchFamily="34" charset="-122"/>
                <a:ea typeface="微软雅黑" pitchFamily="34" charset="-122"/>
              </a:rPr>
              <a:t>例如，当</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a:t>
            </a:r>
            <a:r>
              <a:rPr lang="en-US" altLang="zh-CN" sz="2000" b="1" dirty="0">
                <a:latin typeface="微软雅黑" pitchFamily="34" charset="-122"/>
                <a:ea typeface="微软雅黑" pitchFamily="34" charset="-122"/>
              </a:rPr>
              <a:t>1110001</a:t>
            </a:r>
          </a:p>
          <a:p>
            <a:pPr>
              <a:lnSpc>
                <a:spcPct val="150000"/>
              </a:lnSpc>
            </a:pPr>
            <a:r>
              <a:rPr lang="en-US" altLang="zh-CN" sz="2000" b="1" dirty="0" smtClean="0">
                <a:latin typeface="微软雅黑" pitchFamily="34" charset="-122"/>
                <a:ea typeface="微软雅黑" pitchFamily="34" charset="-122"/>
              </a:rPr>
              <a:t>             [</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原＝</a:t>
            </a:r>
            <a:r>
              <a:rPr lang="en-US" altLang="zh-CN" sz="2000" b="1" dirty="0">
                <a:solidFill>
                  <a:srgbClr val="FF0000"/>
                </a:solidFill>
                <a:latin typeface="微软雅黑" pitchFamily="34" charset="-122"/>
                <a:ea typeface="微软雅黑" pitchFamily="34" charset="-122"/>
              </a:rPr>
              <a:t>0</a:t>
            </a:r>
            <a:r>
              <a:rPr lang="en-US" altLang="zh-CN" sz="2000" b="1" dirty="0">
                <a:latin typeface="微软雅黑" pitchFamily="34" charset="-122"/>
                <a:ea typeface="微软雅黑" pitchFamily="34" charset="-122"/>
              </a:rPr>
              <a:t>1110001</a:t>
            </a:r>
            <a:r>
              <a:rPr lang="zh-CN" altLang="en-US" sz="2000" b="1" dirty="0" smtClean="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补＝</a:t>
            </a:r>
            <a:r>
              <a:rPr lang="en-US" altLang="zh-CN" sz="2000" b="1" dirty="0">
                <a:solidFill>
                  <a:srgbClr val="FF0000"/>
                </a:solidFill>
                <a:latin typeface="微软雅黑" pitchFamily="34" charset="-122"/>
                <a:ea typeface="微软雅黑" pitchFamily="34" charset="-122"/>
              </a:rPr>
              <a:t>0</a:t>
            </a:r>
            <a:r>
              <a:rPr lang="en-US" altLang="zh-CN" sz="2000" b="1" dirty="0">
                <a:latin typeface="微软雅黑" pitchFamily="34" charset="-122"/>
                <a:ea typeface="微软雅黑" pitchFamily="34" charset="-122"/>
              </a:rPr>
              <a:t>1110001</a:t>
            </a:r>
            <a:r>
              <a:rPr lang="zh-CN" altLang="en-US" sz="2000" b="1" dirty="0">
                <a:latin typeface="微软雅黑" pitchFamily="34" charset="-122"/>
                <a:ea typeface="微软雅黑" pitchFamily="34" charset="-122"/>
              </a:rPr>
              <a:t>。</a:t>
            </a:r>
          </a:p>
          <a:p>
            <a:pPr>
              <a:lnSpc>
                <a:spcPct val="150000"/>
              </a:lnSpc>
            </a:pPr>
            <a:r>
              <a:rPr lang="zh-CN" altLang="en-US" sz="2000" b="1" dirty="0" smtClean="0">
                <a:latin typeface="微软雅黑" pitchFamily="34" charset="-122"/>
                <a:ea typeface="微软雅黑" pitchFamily="34" charset="-122"/>
              </a:rPr>
              <a:t>          当</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a:t>
            </a:r>
            <a:r>
              <a:rPr lang="en-US" altLang="zh-CN" sz="2000" b="1" dirty="0">
                <a:latin typeface="微软雅黑" pitchFamily="34" charset="-122"/>
                <a:ea typeface="微软雅黑" pitchFamily="34" charset="-122"/>
              </a:rPr>
              <a:t>1110001</a:t>
            </a:r>
          </a:p>
          <a:p>
            <a:pPr>
              <a:lnSpc>
                <a:spcPct val="150000"/>
              </a:lnSpc>
            </a:pPr>
            <a:r>
              <a:rPr lang="en-US" altLang="zh-CN" sz="2000" b="1" dirty="0" smtClean="0">
                <a:latin typeface="微软雅黑" pitchFamily="34" charset="-122"/>
                <a:ea typeface="微软雅黑" pitchFamily="34" charset="-122"/>
              </a:rPr>
              <a:t>             [</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原＝</a:t>
            </a:r>
            <a:r>
              <a:rPr lang="en-US" altLang="zh-CN" sz="2000" b="1" dirty="0">
                <a:solidFill>
                  <a:srgbClr val="FF0000"/>
                </a:solidFill>
                <a:latin typeface="微软雅黑" pitchFamily="34" charset="-122"/>
                <a:ea typeface="微软雅黑" pitchFamily="34" charset="-122"/>
              </a:rPr>
              <a:t>1</a:t>
            </a:r>
            <a:r>
              <a:rPr lang="en-US" altLang="zh-CN" sz="2000" b="1" dirty="0">
                <a:latin typeface="微软雅黑" pitchFamily="34" charset="-122"/>
                <a:ea typeface="微软雅黑" pitchFamily="34" charset="-122"/>
              </a:rPr>
              <a:t>1110001</a:t>
            </a:r>
            <a:r>
              <a:rPr lang="zh-CN" altLang="en-US" sz="2000" b="1" dirty="0" smtClean="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X]</a:t>
            </a:r>
            <a:r>
              <a:rPr lang="zh-CN" altLang="en-US" sz="2000" b="1" dirty="0">
                <a:latin typeface="微软雅黑" pitchFamily="34" charset="-122"/>
                <a:ea typeface="微软雅黑" pitchFamily="34" charset="-122"/>
              </a:rPr>
              <a:t>补＝</a:t>
            </a:r>
            <a:r>
              <a:rPr lang="en-US" altLang="zh-CN" sz="2000" b="1" dirty="0">
                <a:solidFill>
                  <a:srgbClr val="FF0000"/>
                </a:solidFill>
                <a:latin typeface="微软雅黑" pitchFamily="34" charset="-122"/>
                <a:ea typeface="微软雅黑" pitchFamily="34" charset="-122"/>
              </a:rPr>
              <a:t>1</a:t>
            </a:r>
            <a:r>
              <a:rPr lang="en-US" altLang="zh-CN" sz="2000" b="1" dirty="0">
                <a:latin typeface="微软雅黑" pitchFamily="34" charset="-122"/>
                <a:ea typeface="微软雅黑" pitchFamily="34" charset="-122"/>
              </a:rPr>
              <a:t>0001111</a:t>
            </a:r>
            <a:r>
              <a:rPr lang="zh-CN" altLang="en-US" sz="2000" b="1" dirty="0">
                <a:latin typeface="微软雅黑" pitchFamily="34" charset="-122"/>
                <a:ea typeface="微软雅黑" pitchFamily="34" charset="-122"/>
              </a:rPr>
              <a:t>。</a:t>
            </a:r>
          </a:p>
          <a:p>
            <a:pPr>
              <a:lnSpc>
                <a:spcPct val="150000"/>
              </a:lnSpc>
            </a:pPr>
            <a:endParaRPr lang="zh-CN" altLang="en-US" sz="2000" b="1" dirty="0" smtClean="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flipH="1">
            <a:off x="252314" y="1375207"/>
            <a:ext cx="1443027"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nvGrpSpPr>
          <p:cNvPr id="16" name="组合 15"/>
          <p:cNvGrpSpPr/>
          <p:nvPr/>
        </p:nvGrpSpPr>
        <p:grpSpPr>
          <a:xfrm>
            <a:off x="248956" y="2014513"/>
            <a:ext cx="939518" cy="890600"/>
            <a:chOff x="-337987" y="1112032"/>
            <a:chExt cx="4403992" cy="1890788"/>
          </a:xfrm>
        </p:grpSpPr>
        <p:sp>
          <p:nvSpPr>
            <p:cNvPr id="17"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8"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9" name="梯形 18"/>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20" name="梯形 19"/>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21" name="矩形 20"/>
          <p:cNvSpPr>
            <a:spLocks noChangeArrowheads="1"/>
          </p:cNvSpPr>
          <p:nvPr/>
        </p:nvSpPr>
        <p:spPr bwMode="auto">
          <a:xfrm>
            <a:off x="5652914" y="3146077"/>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FF0000"/>
                </a:solidFill>
                <a:latin typeface="华文新魏" pitchFamily="2" charset="-122"/>
                <a:ea typeface="华文新魏" pitchFamily="2" charset="-122"/>
              </a:rPr>
              <a:t>补码与原码相同</a:t>
            </a:r>
          </a:p>
        </p:txBody>
      </p:sp>
      <p:sp>
        <p:nvSpPr>
          <p:cNvPr id="23" name="矩形 22"/>
          <p:cNvSpPr>
            <a:spLocks noChangeArrowheads="1"/>
          </p:cNvSpPr>
          <p:nvPr/>
        </p:nvSpPr>
        <p:spPr bwMode="auto">
          <a:xfrm>
            <a:off x="5076850" y="4084712"/>
            <a:ext cx="39247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FF0000"/>
                </a:solidFill>
                <a:latin typeface="华文新魏" pitchFamily="2" charset="-122"/>
                <a:ea typeface="华文新魏" pitchFamily="2" charset="-122"/>
              </a:rPr>
              <a:t>符号位与原码</a:t>
            </a:r>
            <a:r>
              <a:rPr lang="zh-CN" altLang="en-US" sz="2000" b="1" dirty="0" smtClean="0">
                <a:solidFill>
                  <a:srgbClr val="FF0000"/>
                </a:solidFill>
                <a:latin typeface="华文新魏" pitchFamily="2" charset="-122"/>
                <a:ea typeface="华文新魏" pitchFamily="2" charset="-122"/>
              </a:rPr>
              <a:t>相同数值</a:t>
            </a:r>
            <a:r>
              <a:rPr lang="zh-CN" altLang="en-US" sz="2000" b="1" dirty="0">
                <a:solidFill>
                  <a:srgbClr val="FF0000"/>
                </a:solidFill>
                <a:latin typeface="华文新魏" pitchFamily="2" charset="-122"/>
                <a:ea typeface="华文新魏" pitchFamily="2" charset="-122"/>
              </a:rPr>
              <a:t>位</a:t>
            </a:r>
            <a:r>
              <a:rPr lang="zh-CN" altLang="en-US" sz="2000" b="1" dirty="0">
                <a:solidFill>
                  <a:srgbClr val="002060"/>
                </a:solidFill>
                <a:latin typeface="华文新魏" pitchFamily="2" charset="-122"/>
                <a:ea typeface="华文新魏" pitchFamily="2" charset="-122"/>
              </a:rPr>
              <a:t>取反加</a:t>
            </a:r>
            <a:r>
              <a:rPr lang="en-US" altLang="zh-CN" sz="2000" b="1" dirty="0">
                <a:solidFill>
                  <a:srgbClr val="002060"/>
                </a:solidFill>
                <a:latin typeface="华文新魏" pitchFamily="2" charset="-122"/>
                <a:ea typeface="华文新魏" pitchFamily="2" charset="-122"/>
              </a:rPr>
              <a:t>1</a:t>
            </a:r>
            <a:endParaRPr lang="zh-CN" altLang="en-US" sz="2000" b="1" dirty="0">
              <a:solidFill>
                <a:srgbClr val="002060"/>
              </a:solidFill>
              <a:latin typeface="华文新魏" pitchFamily="2" charset="-122"/>
              <a:ea typeface="华文新魏" pitchFamily="2" charset="-122"/>
            </a:endParaRPr>
          </a:p>
        </p:txBody>
      </p:sp>
    </p:spTree>
    <p:extLst>
      <p:ext uri="{BB962C8B-B14F-4D97-AF65-F5344CB8AC3E}">
        <p14:creationId xmlns:p14="http://schemas.microsoft.com/office/powerpoint/2010/main" val="2367356448"/>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 calcmode="lin" valueType="num">
                                      <p:cBhvr additive="base">
                                        <p:cTn id="1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anim calcmode="lin" valueType="num">
                                      <p:cBhvr additive="base">
                                        <p:cTn id="19"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xEl>
                                              <p:pRg st="3" end="3"/>
                                            </p:txEl>
                                          </p:spTgt>
                                        </p:tgtEl>
                                        <p:attrNameLst>
                                          <p:attrName>style.visibility</p:attrName>
                                        </p:attrNameLst>
                                      </p:cBhvr>
                                      <p:to>
                                        <p:strVal val="visible"/>
                                      </p:to>
                                    </p:set>
                                    <p:anim calcmode="lin" valueType="num">
                                      <p:cBhvr additive="base">
                                        <p:cTn id="2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xEl>
                                              <p:pRg st="4" end="4"/>
                                            </p:txEl>
                                          </p:spTgt>
                                        </p:tgtEl>
                                        <p:attrNameLst>
                                          <p:attrName>style.visibility</p:attrName>
                                        </p:attrNameLst>
                                      </p:cBhvr>
                                      <p:to>
                                        <p:strVal val="visible"/>
                                      </p:to>
                                    </p:set>
                                    <p:anim calcmode="lin" valueType="num">
                                      <p:cBhvr additive="base">
                                        <p:cTn id="31"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 calcmode="lin" valueType="num">
                                      <p:cBhvr additive="base">
                                        <p:cTn id="3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xEl>
                                              <p:pRg st="6" end="6"/>
                                            </p:txEl>
                                          </p:spTgt>
                                        </p:tgtEl>
                                        <p:attrNameLst>
                                          <p:attrName>style.visibility</p:attrName>
                                        </p:attrNameLst>
                                      </p:cBhvr>
                                      <p:to>
                                        <p:strVal val="visible"/>
                                      </p:to>
                                    </p:set>
                                    <p:anim calcmode="lin" valueType="num">
                                      <p:cBhvr additive="base">
                                        <p:cTn id="43"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xEl>
                                              <p:pRg st="7" end="7"/>
                                            </p:txEl>
                                          </p:spTgt>
                                        </p:tgtEl>
                                        <p:attrNameLst>
                                          <p:attrName>style.visibility</p:attrName>
                                        </p:attrNameLst>
                                      </p:cBhvr>
                                      <p:to>
                                        <p:strVal val="visible"/>
                                      </p:to>
                                    </p:set>
                                    <p:anim calcmode="lin" valueType="num">
                                      <p:cBhvr additive="base">
                                        <p:cTn id="49"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1"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原、反、补码小结</a:t>
            </a:r>
            <a:endParaRPr lang="zh-CN" altLang="en-US" sz="2400" b="1" dirty="0">
              <a:solidFill>
                <a:schemeClr val="bg1"/>
              </a:solidFill>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flipH="1">
            <a:off x="252314" y="1375207"/>
            <a:ext cx="1443027"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nvGrpSpPr>
          <p:cNvPr id="16" name="组合 15"/>
          <p:cNvGrpSpPr/>
          <p:nvPr/>
        </p:nvGrpSpPr>
        <p:grpSpPr>
          <a:xfrm>
            <a:off x="248956" y="2014513"/>
            <a:ext cx="939518" cy="890600"/>
            <a:chOff x="-337987" y="1112032"/>
            <a:chExt cx="4403992" cy="1890788"/>
          </a:xfrm>
        </p:grpSpPr>
        <p:sp>
          <p:nvSpPr>
            <p:cNvPr id="17"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8"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9" name="梯形 18"/>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20" name="梯形 19"/>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pic>
        <p:nvPicPr>
          <p:cNvPr id="24" name="图片 2" descr="屏幕剪辑"/>
          <p:cNvPicPr>
            <a:picLocks noChangeAspect="1"/>
          </p:cNvPicPr>
          <p:nvPr/>
        </p:nvPicPr>
        <p:blipFill rotWithShape="1">
          <a:blip r:embed="rId3">
            <a:extLst>
              <a:ext uri="{28A0092B-C50C-407E-A947-70E740481C1C}">
                <a14:useLocalDpi xmlns:a14="http://schemas.microsoft.com/office/drawing/2010/main" val="0"/>
              </a:ext>
            </a:extLst>
          </a:blip>
          <a:srcRect l="484" t="2462"/>
          <a:stretch/>
        </p:blipFill>
        <p:spPr bwMode="auto">
          <a:xfrm>
            <a:off x="1620466" y="1077526"/>
            <a:ext cx="7377754" cy="345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662527"/>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67263" y="4039522"/>
            <a:ext cx="939518" cy="890600"/>
            <a:chOff x="-337987" y="1112032"/>
            <a:chExt cx="4403992" cy="1890788"/>
          </a:xfrm>
        </p:grpSpPr>
        <p:sp>
          <p:nvSpPr>
            <p:cNvPr id="17"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8"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9" name="梯形 18"/>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20" name="梯形 19"/>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西文字符编码</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316373" y="927810"/>
            <a:ext cx="8576901" cy="3300918"/>
          </a:xfrm>
          <a:prstGeom prst="rect">
            <a:avLst/>
          </a:prstGeom>
          <a:noFill/>
        </p:spPr>
        <p:txBody>
          <a:bodyPr wrap="square" lIns="68594" tIns="34297" rIns="68594" bIns="34297" rtlCol="0">
            <a:spAutoFit/>
          </a:bodyPr>
          <a:lstStyle/>
          <a:p>
            <a:pPr marL="342900" indent="-342900">
              <a:lnSpc>
                <a:spcPct val="150000"/>
              </a:lnSpc>
              <a:buFont typeface="Arial" pitchFamily="34" charset="0"/>
              <a:buChar char="•"/>
            </a:pPr>
            <a:r>
              <a:rPr lang="zh-CN" altLang="en-US" sz="2000" b="1" dirty="0" smtClean="0">
                <a:latin typeface="微软雅黑" pitchFamily="34" charset="-122"/>
                <a:ea typeface="微软雅黑" pitchFamily="34" charset="-122"/>
              </a:rPr>
              <a:t>最</a:t>
            </a:r>
            <a:r>
              <a:rPr lang="zh-CN" altLang="en-US" sz="2000" b="1" dirty="0">
                <a:latin typeface="微软雅黑" pitchFamily="34" charset="-122"/>
                <a:ea typeface="微软雅黑" pitchFamily="34" charset="-122"/>
              </a:rPr>
              <a:t>常用的字符编码是</a:t>
            </a:r>
            <a:r>
              <a:rPr lang="en-US" altLang="zh-CN" sz="2000" b="1" dirty="0" smtClean="0">
                <a:solidFill>
                  <a:srgbClr val="FF0000"/>
                </a:solidFill>
                <a:latin typeface="微软雅黑" pitchFamily="34" charset="-122"/>
                <a:ea typeface="微软雅黑" pitchFamily="34" charset="-122"/>
              </a:rPr>
              <a:t>ASCII</a:t>
            </a:r>
            <a:r>
              <a:rPr lang="zh-CN" altLang="en-US"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rPr>
              <a:t>为国际标准。</a:t>
            </a:r>
          </a:p>
          <a:p>
            <a:pPr marL="342900" indent="-342900">
              <a:lnSpc>
                <a:spcPct val="150000"/>
              </a:lnSpc>
              <a:buFont typeface="Arial" pitchFamily="34" charset="0"/>
              <a:buChar char="•"/>
            </a:pPr>
            <a:r>
              <a:rPr lang="zh-CN" altLang="en-US" sz="2000" b="1" dirty="0" smtClean="0">
                <a:latin typeface="微软雅黑" pitchFamily="34" charset="-122"/>
                <a:ea typeface="微软雅黑" pitchFamily="34" charset="-122"/>
              </a:rPr>
              <a:t>国际</a:t>
            </a:r>
            <a:r>
              <a:rPr lang="zh-CN" altLang="en-US" sz="2000" b="1" dirty="0">
                <a:latin typeface="微软雅黑" pitchFamily="34" charset="-122"/>
                <a:ea typeface="微软雅黑" pitchFamily="34" charset="-122"/>
              </a:rPr>
              <a:t>通用的</a:t>
            </a:r>
            <a:r>
              <a:rPr lang="en-US" altLang="zh-CN" sz="2000" b="1" dirty="0">
                <a:latin typeface="微软雅黑" pitchFamily="34" charset="-122"/>
                <a:ea typeface="微软雅黑" pitchFamily="34" charset="-122"/>
              </a:rPr>
              <a:t>ASCII</a:t>
            </a:r>
            <a:r>
              <a:rPr lang="zh-CN" altLang="en-US" sz="2000" b="1" dirty="0">
                <a:latin typeface="微软雅黑" pitchFamily="34" charset="-122"/>
                <a:ea typeface="微软雅黑" pitchFamily="34" charset="-122"/>
              </a:rPr>
              <a:t>码是</a:t>
            </a:r>
            <a:r>
              <a:rPr lang="en-US" altLang="zh-CN" sz="2000" b="1" dirty="0">
                <a:solidFill>
                  <a:srgbClr val="FF0000"/>
                </a:solidFill>
                <a:latin typeface="微软雅黑" pitchFamily="34" charset="-122"/>
                <a:ea typeface="微软雅黑" pitchFamily="34" charset="-122"/>
              </a:rPr>
              <a:t>7</a:t>
            </a:r>
            <a:r>
              <a:rPr lang="zh-CN" altLang="en-US" sz="2000" b="1" dirty="0">
                <a:solidFill>
                  <a:srgbClr val="FF0000"/>
                </a:solidFill>
                <a:latin typeface="微软雅黑" pitchFamily="34" charset="-122"/>
                <a:ea typeface="微软雅黑" pitchFamily="34" charset="-122"/>
              </a:rPr>
              <a:t>位</a:t>
            </a:r>
            <a:r>
              <a:rPr lang="en-US" altLang="zh-CN" sz="2000" b="1" dirty="0">
                <a:latin typeface="微软雅黑" pitchFamily="34" charset="-122"/>
                <a:ea typeface="微软雅黑" pitchFamily="34" charset="-122"/>
              </a:rPr>
              <a:t>ASCII</a:t>
            </a:r>
            <a:r>
              <a:rPr lang="zh-CN" altLang="en-US" sz="2000" b="1" dirty="0">
                <a:latin typeface="微软雅黑" pitchFamily="34" charset="-122"/>
                <a:ea typeface="微软雅黑" pitchFamily="34" charset="-122"/>
              </a:rPr>
              <a:t>码，用</a:t>
            </a:r>
            <a:r>
              <a:rPr lang="en-US" altLang="zh-CN" sz="2000" b="1" dirty="0">
                <a:latin typeface="微软雅黑" pitchFamily="34" charset="-122"/>
                <a:ea typeface="微软雅黑" pitchFamily="34" charset="-122"/>
              </a:rPr>
              <a:t>7</a:t>
            </a:r>
            <a:r>
              <a:rPr lang="zh-CN" altLang="en-US" sz="2000" b="1" dirty="0">
                <a:latin typeface="微软雅黑" pitchFamily="34" charset="-122"/>
                <a:ea typeface="微软雅黑" pitchFamily="34" charset="-122"/>
              </a:rPr>
              <a:t>位二进制数表示一个字符的编码，共有</a:t>
            </a:r>
            <a:r>
              <a:rPr lang="en-US" altLang="zh-CN" sz="2000" b="1" dirty="0">
                <a:latin typeface="微软雅黑" pitchFamily="34" charset="-122"/>
                <a:ea typeface="微软雅黑" pitchFamily="34" charset="-122"/>
              </a:rPr>
              <a:t>2</a:t>
            </a:r>
            <a:r>
              <a:rPr lang="en-US" altLang="zh-CN" sz="2000" b="1" baseline="30000" dirty="0">
                <a:latin typeface="微软雅黑" pitchFamily="34" charset="-122"/>
                <a:ea typeface="微软雅黑" pitchFamily="34" charset="-122"/>
              </a:rPr>
              <a:t>7</a:t>
            </a:r>
            <a:r>
              <a:rPr lang="en-US" altLang="zh-CN" sz="2000" b="1" dirty="0">
                <a:latin typeface="微软雅黑" pitchFamily="34" charset="-122"/>
                <a:ea typeface="微软雅黑" pitchFamily="34" charset="-122"/>
              </a:rPr>
              <a:t>=</a:t>
            </a:r>
            <a:r>
              <a:rPr lang="en-US" altLang="zh-CN" sz="2000" b="1" dirty="0">
                <a:solidFill>
                  <a:srgbClr val="FF0000"/>
                </a:solidFill>
                <a:latin typeface="微软雅黑" pitchFamily="34" charset="-122"/>
                <a:ea typeface="微软雅黑" pitchFamily="34" charset="-122"/>
              </a:rPr>
              <a:t>128</a:t>
            </a:r>
            <a:r>
              <a:rPr lang="zh-CN" altLang="en-US" sz="2000" b="1" dirty="0">
                <a:latin typeface="微软雅黑" pitchFamily="34" charset="-122"/>
                <a:ea typeface="微软雅黑" pitchFamily="34" charset="-122"/>
              </a:rPr>
              <a:t>个不同的编码值，相应可以表示</a:t>
            </a:r>
            <a:r>
              <a:rPr lang="en-US" altLang="zh-CN" sz="2000" b="1" dirty="0">
                <a:latin typeface="微软雅黑" pitchFamily="34" charset="-122"/>
                <a:ea typeface="微软雅黑" pitchFamily="34" charset="-122"/>
              </a:rPr>
              <a:t>128</a:t>
            </a:r>
            <a:r>
              <a:rPr lang="zh-CN" altLang="en-US" sz="2000" b="1" dirty="0">
                <a:latin typeface="微软雅黑" pitchFamily="34" charset="-122"/>
                <a:ea typeface="微软雅黑" pitchFamily="34" charset="-122"/>
              </a:rPr>
              <a:t>个不同字符的编码。</a:t>
            </a:r>
          </a:p>
          <a:p>
            <a:pPr marL="342900" indent="-342900">
              <a:lnSpc>
                <a:spcPct val="150000"/>
              </a:lnSpc>
              <a:buFont typeface="Arial" pitchFamily="34" charset="0"/>
              <a:buChar char="•"/>
            </a:pPr>
            <a:r>
              <a:rPr lang="zh-CN" altLang="en-US" sz="2000" b="1" dirty="0">
                <a:latin typeface="微软雅黑" pitchFamily="34" charset="-122"/>
                <a:ea typeface="微软雅黑" pitchFamily="34" charset="-122"/>
              </a:rPr>
              <a:t> 计算机用一个字节（</a:t>
            </a:r>
            <a:r>
              <a:rPr lang="en-US" altLang="zh-CN" sz="2000" b="1" dirty="0">
                <a:latin typeface="微软雅黑" pitchFamily="34" charset="-122"/>
                <a:ea typeface="微软雅黑" pitchFamily="34" charset="-122"/>
              </a:rPr>
              <a:t>8</a:t>
            </a:r>
            <a:r>
              <a:rPr lang="zh-CN" altLang="en-US" sz="2000" b="1" dirty="0">
                <a:latin typeface="微软雅黑" pitchFamily="34" charset="-122"/>
                <a:ea typeface="微软雅黑" pitchFamily="34" charset="-122"/>
              </a:rPr>
              <a:t>个二进制位）存放一个</a:t>
            </a:r>
            <a:r>
              <a:rPr lang="en-US" altLang="zh-CN" sz="2000" b="1" dirty="0">
                <a:latin typeface="微软雅黑" pitchFamily="34" charset="-122"/>
                <a:ea typeface="微软雅黑" pitchFamily="34" charset="-122"/>
              </a:rPr>
              <a:t>7</a:t>
            </a:r>
            <a:r>
              <a:rPr lang="zh-CN" altLang="en-US" sz="2000" b="1" dirty="0">
                <a:latin typeface="微软雅黑" pitchFamily="34" charset="-122"/>
                <a:ea typeface="微软雅黑" pitchFamily="34" charset="-122"/>
              </a:rPr>
              <a:t>位</a:t>
            </a:r>
            <a:r>
              <a:rPr lang="en-US" altLang="zh-CN" sz="2000" b="1" dirty="0">
                <a:latin typeface="微软雅黑" pitchFamily="34" charset="-122"/>
                <a:ea typeface="微软雅黑" pitchFamily="34" charset="-122"/>
              </a:rPr>
              <a:t>ASCII</a:t>
            </a:r>
            <a:r>
              <a:rPr lang="zh-CN" altLang="en-US" sz="2000" b="1" dirty="0">
                <a:latin typeface="微软雅黑" pitchFamily="34" charset="-122"/>
                <a:ea typeface="微软雅黑" pitchFamily="34" charset="-122"/>
              </a:rPr>
              <a:t>码，最高位置为</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 </a:t>
            </a:r>
            <a:endParaRPr lang="en-US" altLang="zh-CN" sz="2000" b="1" dirty="0" smtClean="0">
              <a:latin typeface="微软雅黑" pitchFamily="34" charset="-122"/>
              <a:ea typeface="微软雅黑" pitchFamily="34" charset="-122"/>
            </a:endParaRPr>
          </a:p>
          <a:p>
            <a:pPr marL="342900" indent="-342900">
              <a:lnSpc>
                <a:spcPct val="150000"/>
              </a:lnSpc>
              <a:buFont typeface="Arial" pitchFamily="34" charset="0"/>
              <a:buChar char="•"/>
            </a:pPr>
            <a:r>
              <a:rPr lang="en-US" altLang="zh-CN" sz="2000" b="1" dirty="0">
                <a:latin typeface="微软雅黑" pitchFamily="34" charset="-122"/>
                <a:ea typeface="微软雅黑" pitchFamily="34" charset="-122"/>
              </a:rPr>
              <a:t>ASCII</a:t>
            </a:r>
            <a:r>
              <a:rPr lang="zh-CN" altLang="en-US" sz="2000" b="1" dirty="0">
                <a:latin typeface="微软雅黑" pitchFamily="34" charset="-122"/>
                <a:ea typeface="微软雅黑" pitchFamily="34" charset="-122"/>
              </a:rPr>
              <a:t>码的</a:t>
            </a:r>
            <a:r>
              <a:rPr lang="zh-CN" altLang="en-US" sz="2000" b="1" dirty="0" smtClean="0">
                <a:latin typeface="微软雅黑" pitchFamily="34" charset="-122"/>
                <a:ea typeface="微软雅黑" pitchFamily="34" charset="-122"/>
              </a:rPr>
              <a:t>排列：</a:t>
            </a:r>
            <a:r>
              <a:rPr lang="zh-CN" altLang="en-US" sz="2000" b="1" dirty="0" smtClean="0">
                <a:solidFill>
                  <a:srgbClr val="FF0000"/>
                </a:solidFill>
                <a:latin typeface="微软雅黑" pitchFamily="34" charset="-122"/>
                <a:ea typeface="微软雅黑" pitchFamily="34" charset="-122"/>
              </a:rPr>
              <a:t>空格 </a:t>
            </a:r>
            <a:r>
              <a:rPr lang="en-US" altLang="zh-CN" sz="2000" b="1" dirty="0">
                <a:solidFill>
                  <a:srgbClr val="FF0000"/>
                </a:solidFill>
                <a:latin typeface="微软雅黑" pitchFamily="34" charset="-122"/>
                <a:ea typeface="微软雅黑" pitchFamily="34" charset="-122"/>
              </a:rPr>
              <a:t>&lt; </a:t>
            </a:r>
            <a:r>
              <a:rPr lang="zh-CN" altLang="en-US" sz="2000" b="1" dirty="0">
                <a:solidFill>
                  <a:srgbClr val="FF0000"/>
                </a:solidFill>
                <a:latin typeface="微软雅黑" pitchFamily="34" charset="-122"/>
                <a:ea typeface="微软雅黑" pitchFamily="34" charset="-122"/>
              </a:rPr>
              <a:t>数字 </a:t>
            </a:r>
            <a:r>
              <a:rPr lang="en-US" altLang="zh-CN" sz="2000" b="1" dirty="0">
                <a:solidFill>
                  <a:srgbClr val="FF0000"/>
                </a:solidFill>
                <a:latin typeface="微软雅黑" pitchFamily="34" charset="-122"/>
                <a:ea typeface="微软雅黑" pitchFamily="34" charset="-122"/>
              </a:rPr>
              <a:t>&lt; </a:t>
            </a:r>
            <a:r>
              <a:rPr lang="zh-CN" altLang="en-US" sz="2000" b="1" dirty="0">
                <a:solidFill>
                  <a:srgbClr val="FF0000"/>
                </a:solidFill>
                <a:latin typeface="微软雅黑" pitchFamily="34" charset="-122"/>
                <a:ea typeface="微软雅黑" pitchFamily="34" charset="-122"/>
              </a:rPr>
              <a:t>大写字母 </a:t>
            </a:r>
            <a:r>
              <a:rPr lang="en-US" altLang="zh-CN" sz="2000" b="1" dirty="0">
                <a:solidFill>
                  <a:srgbClr val="FF0000"/>
                </a:solidFill>
                <a:latin typeface="微软雅黑" pitchFamily="34" charset="-122"/>
                <a:ea typeface="微软雅黑" pitchFamily="34" charset="-122"/>
              </a:rPr>
              <a:t>&lt; </a:t>
            </a:r>
            <a:r>
              <a:rPr lang="zh-CN" altLang="en-US" sz="2000" b="1" dirty="0">
                <a:solidFill>
                  <a:srgbClr val="FF0000"/>
                </a:solidFill>
                <a:latin typeface="微软雅黑" pitchFamily="34" charset="-122"/>
                <a:ea typeface="微软雅黑" pitchFamily="34" charset="-122"/>
              </a:rPr>
              <a:t>小写字母</a:t>
            </a:r>
          </a:p>
          <a:p>
            <a:pPr marL="342900" indent="-342900">
              <a:lnSpc>
                <a:spcPct val="150000"/>
              </a:lnSpc>
              <a:buFont typeface="Arial" pitchFamily="34" charset="0"/>
              <a:buChar char="•"/>
            </a:pPr>
            <a:endParaRPr lang="zh-CN" altLang="en-US" sz="2000" b="1" dirty="0" smtClean="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flipH="1">
            <a:off x="59815" y="4212939"/>
            <a:ext cx="1443027"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24" name="Rectangle 5" descr="蓝色砂纸"/>
          <p:cNvSpPr>
            <a:spLocks noChangeArrowheads="1"/>
          </p:cNvSpPr>
          <p:nvPr/>
        </p:nvSpPr>
        <p:spPr bwMode="auto">
          <a:xfrm>
            <a:off x="1644080" y="3331732"/>
            <a:ext cx="5737026" cy="1672253"/>
          </a:xfrm>
          <a:prstGeom prst="rect">
            <a:avLst/>
          </a:prstGeom>
          <a:blipFill dpi="0" rotWithShape="0">
            <a:blip r:embed="rId3"/>
            <a:srcRect/>
            <a:tile tx="0" ty="0" sx="100000" sy="100000" flip="none" algn="tl"/>
          </a:blipFill>
          <a:ln w="9525">
            <a:solidFill>
              <a:schemeClr val="bg1"/>
            </a:solidFill>
            <a:miter lim="800000"/>
            <a:headEnd/>
            <a:tailEnd/>
          </a:ln>
          <a:effectLst>
            <a:outerShdw dist="107763" dir="2700000" algn="ctr" rotWithShape="0">
              <a:schemeClr val="bg2"/>
            </a:outerShdw>
          </a:effectLst>
        </p:spPr>
        <p:txBody>
          <a:bodyPr wrap="square">
            <a:spAutoFit/>
          </a:bodyPr>
          <a:lstStyle/>
          <a:p>
            <a:pPr>
              <a:lnSpc>
                <a:spcPts val="1600"/>
              </a:lnSpc>
              <a:spcBef>
                <a:spcPct val="50000"/>
              </a:spcBef>
            </a:pPr>
            <a:r>
              <a:rPr lang="zh-CN" altLang="en-US" b="1" dirty="0">
                <a:latin typeface="黑体" pitchFamily="49" charset="-122"/>
                <a:ea typeface="黑体" pitchFamily="49" charset="-122"/>
              </a:rPr>
              <a:t>   字符	      </a:t>
            </a:r>
            <a:r>
              <a:rPr lang="zh-CN" altLang="en-US" b="1" dirty="0" smtClean="0">
                <a:latin typeface="黑体" pitchFamily="49" charset="-122"/>
                <a:ea typeface="黑体" pitchFamily="49" charset="-122"/>
              </a:rPr>
              <a:t>  十六进制</a:t>
            </a:r>
            <a:r>
              <a:rPr lang="zh-CN" altLang="en-US" b="1" dirty="0">
                <a:latin typeface="黑体" pitchFamily="49" charset="-122"/>
                <a:ea typeface="黑体" pitchFamily="49" charset="-122"/>
              </a:rPr>
              <a:t>表示	 十进制表示    </a:t>
            </a:r>
            <a:endParaRPr lang="en-US" altLang="zh-CN" b="1" dirty="0">
              <a:latin typeface="黑体" pitchFamily="49" charset="-122"/>
              <a:ea typeface="黑体" pitchFamily="49" charset="-122"/>
            </a:endParaRPr>
          </a:p>
          <a:p>
            <a:pPr>
              <a:lnSpc>
                <a:spcPts val="1600"/>
              </a:lnSpc>
              <a:spcBef>
                <a:spcPct val="50000"/>
              </a:spcBef>
            </a:pPr>
            <a:r>
              <a:rPr lang="zh-CN" altLang="en-US" b="1" dirty="0">
                <a:latin typeface="黑体" pitchFamily="49" charset="-122"/>
                <a:ea typeface="黑体" pitchFamily="49" charset="-122"/>
              </a:rPr>
              <a:t>   空格	            </a:t>
            </a:r>
            <a:r>
              <a:rPr lang="zh-CN" altLang="en-US" b="1" dirty="0" smtClean="0">
                <a:latin typeface="黑体" pitchFamily="49" charset="-122"/>
                <a:ea typeface="黑体" pitchFamily="49" charset="-122"/>
              </a:rPr>
              <a:t>20</a:t>
            </a:r>
            <a:r>
              <a:rPr lang="en-US" altLang="zh-CN" b="1" dirty="0">
                <a:latin typeface="黑体" pitchFamily="49" charset="-122"/>
                <a:ea typeface="黑体" pitchFamily="49" charset="-122"/>
              </a:rPr>
              <a:t>H	 </a:t>
            </a:r>
            <a:r>
              <a:rPr lang="en-US" altLang="zh-CN" b="1" dirty="0" smtClean="0">
                <a:latin typeface="黑体" pitchFamily="49" charset="-122"/>
                <a:ea typeface="黑体" pitchFamily="49" charset="-122"/>
              </a:rPr>
              <a:t>           32</a:t>
            </a:r>
            <a:endParaRPr lang="en-US" altLang="zh-CN" b="1" dirty="0">
              <a:latin typeface="黑体" pitchFamily="49" charset="-122"/>
              <a:ea typeface="黑体" pitchFamily="49" charset="-122"/>
            </a:endParaRPr>
          </a:p>
          <a:p>
            <a:pPr>
              <a:lnSpc>
                <a:spcPts val="1600"/>
              </a:lnSpc>
              <a:spcBef>
                <a:spcPct val="50000"/>
              </a:spcBef>
            </a:pPr>
            <a:r>
              <a:rPr lang="en-US" altLang="zh-CN" b="1" dirty="0">
                <a:latin typeface="黑体" pitchFamily="49" charset="-122"/>
                <a:ea typeface="黑体" pitchFamily="49" charset="-122"/>
              </a:rPr>
              <a:t> </a:t>
            </a:r>
            <a:r>
              <a:rPr lang="en-US" altLang="zh-CN" b="1" dirty="0" smtClean="0">
                <a:latin typeface="黑体" pitchFamily="49" charset="-122"/>
                <a:ea typeface="黑体" pitchFamily="49" charset="-122"/>
              </a:rPr>
              <a:t>‘</a:t>
            </a:r>
            <a:r>
              <a:rPr lang="en-US" altLang="zh-CN" b="1" dirty="0">
                <a:latin typeface="黑体" pitchFamily="49" charset="-122"/>
                <a:ea typeface="黑体" pitchFamily="49" charset="-122"/>
              </a:rPr>
              <a:t>0’～‘9’     30H～39H        </a:t>
            </a:r>
            <a:r>
              <a:rPr lang="en-US" altLang="zh-CN" b="1" dirty="0" smtClean="0">
                <a:latin typeface="黑体" pitchFamily="49" charset="-122"/>
                <a:ea typeface="黑体" pitchFamily="49" charset="-122"/>
              </a:rPr>
              <a:t>48</a:t>
            </a:r>
            <a:r>
              <a:rPr lang="en-US" altLang="zh-CN" b="1" dirty="0">
                <a:latin typeface="黑体" pitchFamily="49" charset="-122"/>
                <a:ea typeface="黑体" pitchFamily="49" charset="-122"/>
              </a:rPr>
              <a:t>～57</a:t>
            </a:r>
          </a:p>
          <a:p>
            <a:pPr>
              <a:lnSpc>
                <a:spcPts val="1600"/>
              </a:lnSpc>
              <a:spcBef>
                <a:spcPct val="50000"/>
              </a:spcBef>
            </a:pPr>
            <a:r>
              <a:rPr lang="en-US" altLang="zh-CN" b="1" dirty="0">
                <a:latin typeface="黑体" pitchFamily="49" charset="-122"/>
                <a:ea typeface="黑体" pitchFamily="49" charset="-122"/>
              </a:rPr>
              <a:t> </a:t>
            </a:r>
            <a:r>
              <a:rPr lang="en-US" altLang="zh-CN" b="1" dirty="0" smtClean="0">
                <a:latin typeface="黑体" pitchFamily="49" charset="-122"/>
                <a:ea typeface="黑体" pitchFamily="49" charset="-122"/>
              </a:rPr>
              <a:t>‘</a:t>
            </a:r>
            <a:r>
              <a:rPr lang="en-US" altLang="zh-CN" b="1" dirty="0">
                <a:solidFill>
                  <a:srgbClr val="FF0000"/>
                </a:solidFill>
                <a:latin typeface="黑体" pitchFamily="49" charset="-122"/>
                <a:ea typeface="黑体" pitchFamily="49" charset="-122"/>
              </a:rPr>
              <a:t>A</a:t>
            </a:r>
            <a:r>
              <a:rPr lang="en-US" altLang="zh-CN" b="1" dirty="0">
                <a:latin typeface="黑体" pitchFamily="49" charset="-122"/>
                <a:ea typeface="黑体" pitchFamily="49" charset="-122"/>
              </a:rPr>
              <a:t>’～‘Z’     41H～5AH        </a:t>
            </a:r>
            <a:r>
              <a:rPr lang="en-US" altLang="zh-CN" b="1" dirty="0">
                <a:solidFill>
                  <a:srgbClr val="FF0000"/>
                </a:solidFill>
                <a:latin typeface="黑体" pitchFamily="49" charset="-122"/>
                <a:ea typeface="黑体" pitchFamily="49" charset="-122"/>
              </a:rPr>
              <a:t>65</a:t>
            </a:r>
            <a:r>
              <a:rPr lang="en-US" altLang="zh-CN" b="1" dirty="0">
                <a:latin typeface="黑体" pitchFamily="49" charset="-122"/>
                <a:ea typeface="黑体" pitchFamily="49" charset="-122"/>
              </a:rPr>
              <a:t>～90</a:t>
            </a:r>
          </a:p>
          <a:p>
            <a:pPr>
              <a:lnSpc>
                <a:spcPts val="1600"/>
              </a:lnSpc>
              <a:spcBef>
                <a:spcPct val="50000"/>
              </a:spcBef>
            </a:pPr>
            <a:r>
              <a:rPr lang="zh-CN" altLang="en-US" b="1" dirty="0">
                <a:latin typeface="黑体" pitchFamily="49" charset="-122"/>
                <a:ea typeface="黑体" pitchFamily="49" charset="-122"/>
              </a:rPr>
              <a:t> ‘</a:t>
            </a:r>
            <a:r>
              <a:rPr lang="en-US" altLang="zh-CN" b="1" dirty="0" err="1">
                <a:solidFill>
                  <a:srgbClr val="FF0000"/>
                </a:solidFill>
                <a:latin typeface="黑体" pitchFamily="49" charset="-122"/>
                <a:ea typeface="黑体" pitchFamily="49" charset="-122"/>
              </a:rPr>
              <a:t>a</a:t>
            </a:r>
            <a:r>
              <a:rPr lang="en-US" altLang="zh-CN" b="1" dirty="0" err="1">
                <a:latin typeface="黑体" pitchFamily="49" charset="-122"/>
                <a:ea typeface="黑体" pitchFamily="49" charset="-122"/>
              </a:rPr>
              <a:t>’～‘z</a:t>
            </a:r>
            <a:r>
              <a:rPr lang="en-US" altLang="zh-CN" b="1" dirty="0">
                <a:latin typeface="黑体" pitchFamily="49" charset="-122"/>
                <a:ea typeface="黑体" pitchFamily="49" charset="-122"/>
              </a:rPr>
              <a:t>’     61H～7AH        </a:t>
            </a:r>
            <a:r>
              <a:rPr lang="en-US" altLang="zh-CN" b="1" dirty="0" smtClean="0">
                <a:solidFill>
                  <a:srgbClr val="FF0000"/>
                </a:solidFill>
                <a:latin typeface="黑体" pitchFamily="49" charset="-122"/>
                <a:ea typeface="黑体" pitchFamily="49" charset="-122"/>
              </a:rPr>
              <a:t>97</a:t>
            </a:r>
            <a:r>
              <a:rPr lang="en-US" altLang="zh-CN" b="1" dirty="0">
                <a:latin typeface="黑体" pitchFamily="49" charset="-122"/>
                <a:ea typeface="黑体" pitchFamily="49" charset="-122"/>
              </a:rPr>
              <a:t>～122</a:t>
            </a:r>
            <a:endParaRPr lang="zh-CN" altLang="en-US" b="1" dirty="0">
              <a:latin typeface="黑体" pitchFamily="49" charset="-122"/>
              <a:ea typeface="黑体" pitchFamily="49" charset="-122"/>
            </a:endParaRPr>
          </a:p>
        </p:txBody>
      </p:sp>
    </p:spTree>
    <p:extLst>
      <p:ext uri="{BB962C8B-B14F-4D97-AF65-F5344CB8AC3E}">
        <p14:creationId xmlns:p14="http://schemas.microsoft.com/office/powerpoint/2010/main" val="3483275267"/>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 calcmode="lin" valueType="num">
                                      <p:cBhvr additive="base">
                                        <p:cTn id="1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anim calcmode="lin" valueType="num">
                                      <p:cBhvr additive="base">
                                        <p:cTn id="19"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xEl>
                                              <p:pRg st="3" end="3"/>
                                            </p:txEl>
                                          </p:spTgt>
                                        </p:tgtEl>
                                        <p:attrNameLst>
                                          <p:attrName>style.visibility</p:attrName>
                                        </p:attrNameLst>
                                      </p:cBhvr>
                                      <p:to>
                                        <p:strVal val="visible"/>
                                      </p:to>
                                    </p:set>
                                    <p:anim calcmode="lin" valueType="num">
                                      <p:cBhvr additive="base">
                                        <p:cTn id="2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67263" y="4039522"/>
            <a:ext cx="939518" cy="890600"/>
            <a:chOff x="-337987" y="1112032"/>
            <a:chExt cx="4403992" cy="1890788"/>
          </a:xfrm>
        </p:grpSpPr>
        <p:sp>
          <p:nvSpPr>
            <p:cNvPr id="17"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8"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9" name="梯形 18"/>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20" name="梯形 19"/>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西文字符编码</a:t>
            </a:r>
            <a:endParaRPr lang="zh-CN" altLang="en-US" sz="2400" b="1" dirty="0">
              <a:solidFill>
                <a:schemeClr val="bg1"/>
              </a:solidFill>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flipH="1">
            <a:off x="59815" y="4212939"/>
            <a:ext cx="1443027"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pic>
        <p:nvPicPr>
          <p:cNvPr id="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991" y="948948"/>
            <a:ext cx="4920123" cy="399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122710"/>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67263" y="4039522"/>
            <a:ext cx="939518" cy="890600"/>
            <a:chOff x="-337987" y="1112032"/>
            <a:chExt cx="4403992" cy="1890788"/>
          </a:xfrm>
        </p:grpSpPr>
        <p:sp>
          <p:nvSpPr>
            <p:cNvPr id="17"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8"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9" name="梯形 18"/>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20" name="梯形 19"/>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汉字的编码</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316373" y="927810"/>
            <a:ext cx="8576901" cy="4685912"/>
          </a:xfrm>
          <a:prstGeom prst="rect">
            <a:avLst/>
          </a:prstGeom>
          <a:noFill/>
        </p:spPr>
        <p:txBody>
          <a:bodyPr wrap="square" lIns="68594" tIns="34297" rIns="68594" bIns="34297" rtlCol="0">
            <a:spAutoFit/>
          </a:bodyPr>
          <a:lstStyle/>
          <a:p>
            <a:pPr marL="342900" indent="-342900">
              <a:lnSpc>
                <a:spcPct val="150000"/>
              </a:lnSpc>
              <a:buFont typeface="Arial" pitchFamily="34" charset="0"/>
              <a:buChar char="•"/>
            </a:pPr>
            <a:r>
              <a:rPr lang="zh-CN" altLang="en-US" sz="2000" b="1" dirty="0">
                <a:latin typeface="微软雅黑" pitchFamily="34" charset="-122"/>
                <a:ea typeface="微软雅黑" pitchFamily="34" charset="-122"/>
              </a:rPr>
              <a:t>国标码（</a:t>
            </a:r>
            <a:r>
              <a:rPr lang="en-US" altLang="zh-CN" sz="2000" b="1" dirty="0">
                <a:latin typeface="微软雅黑" pitchFamily="34" charset="-122"/>
                <a:ea typeface="微软雅黑" pitchFamily="34" charset="-122"/>
              </a:rPr>
              <a:t>GB2312-80</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marL="797899" lvl="1" indent="-342900">
              <a:lnSpc>
                <a:spcPct val="150000"/>
              </a:lnSpc>
              <a:buFont typeface="Arial" pitchFamily="34" charset="0"/>
              <a:buChar char="•"/>
            </a:pPr>
            <a:r>
              <a:rPr lang="zh-CN" altLang="en-US" sz="2000" b="1" dirty="0">
                <a:latin typeface="微软雅黑" pitchFamily="34" charset="-122"/>
                <a:ea typeface="微软雅黑" pitchFamily="34" charset="-122"/>
              </a:rPr>
              <a:t>一级汉字：</a:t>
            </a:r>
            <a:r>
              <a:rPr lang="en-US" altLang="zh-CN" sz="2000" b="1" dirty="0">
                <a:solidFill>
                  <a:srgbClr val="FF0000"/>
                </a:solidFill>
                <a:latin typeface="微软雅黑" pitchFamily="34" charset="-122"/>
                <a:ea typeface="微软雅黑" pitchFamily="34" charset="-122"/>
              </a:rPr>
              <a:t>3755</a:t>
            </a:r>
            <a:r>
              <a:rPr lang="zh-CN" altLang="en-US" sz="2000" b="1" dirty="0">
                <a:latin typeface="微软雅黑" pitchFamily="34" charset="-122"/>
                <a:ea typeface="微软雅黑" pitchFamily="34" charset="-122"/>
              </a:rPr>
              <a:t>个，按汉语拼音排列</a:t>
            </a:r>
          </a:p>
          <a:p>
            <a:pPr marL="797899" lvl="1" indent="-342900">
              <a:lnSpc>
                <a:spcPct val="150000"/>
              </a:lnSpc>
              <a:buFont typeface="Arial" pitchFamily="34" charset="0"/>
              <a:buChar char="•"/>
            </a:pPr>
            <a:r>
              <a:rPr lang="zh-CN" altLang="en-US" sz="2000" b="1" dirty="0">
                <a:latin typeface="微软雅黑" pitchFamily="34" charset="-122"/>
                <a:ea typeface="微软雅黑" pitchFamily="34" charset="-122"/>
              </a:rPr>
              <a:t>二级汉字：</a:t>
            </a:r>
            <a:r>
              <a:rPr lang="en-US" altLang="zh-CN" sz="2000" b="1" dirty="0">
                <a:solidFill>
                  <a:srgbClr val="FF0000"/>
                </a:solidFill>
                <a:latin typeface="微软雅黑" pitchFamily="34" charset="-122"/>
                <a:ea typeface="微软雅黑" pitchFamily="34" charset="-122"/>
              </a:rPr>
              <a:t>3008</a:t>
            </a:r>
            <a:r>
              <a:rPr lang="zh-CN" altLang="en-US" sz="2000" b="1" dirty="0">
                <a:latin typeface="微软雅黑" pitchFamily="34" charset="-122"/>
                <a:ea typeface="微软雅黑" pitchFamily="34" charset="-122"/>
              </a:rPr>
              <a:t>个，按偏旁部首排列</a:t>
            </a:r>
          </a:p>
          <a:p>
            <a:pPr marL="342900" indent="-342900">
              <a:lnSpc>
                <a:spcPct val="150000"/>
              </a:lnSpc>
              <a:buFont typeface="Arial" pitchFamily="34" charset="0"/>
              <a:buChar char="•"/>
            </a:pPr>
            <a:r>
              <a:rPr lang="zh-CN" altLang="en-US" sz="2000" b="1" dirty="0">
                <a:latin typeface="微软雅黑" pitchFamily="34" charset="-122"/>
                <a:ea typeface="微软雅黑" pitchFamily="34" charset="-122"/>
              </a:rPr>
              <a:t>区位码</a:t>
            </a:r>
          </a:p>
          <a:p>
            <a:pPr marL="797899" lvl="1" indent="-342900">
              <a:lnSpc>
                <a:spcPct val="150000"/>
              </a:lnSpc>
              <a:buFont typeface="Arial" pitchFamily="34" charset="0"/>
              <a:buChar char="•"/>
            </a:pPr>
            <a:r>
              <a:rPr lang="zh-CN" altLang="en-US" sz="2000" b="1" dirty="0">
                <a:latin typeface="微软雅黑" pitchFamily="34" charset="-122"/>
                <a:ea typeface="微软雅黑" pitchFamily="34" charset="-122"/>
              </a:rPr>
              <a:t>由</a:t>
            </a:r>
            <a:r>
              <a:rPr lang="en-US" altLang="zh-CN" sz="2000" b="1" dirty="0">
                <a:latin typeface="微软雅黑" pitchFamily="34" charset="-122"/>
                <a:ea typeface="微软雅黑" pitchFamily="34" charset="-122"/>
              </a:rPr>
              <a:t>94</a:t>
            </a:r>
            <a:r>
              <a:rPr lang="zh-CN" altLang="en-US" sz="2000" b="1" dirty="0">
                <a:latin typeface="微软雅黑" pitchFamily="34" charset="-122"/>
                <a:ea typeface="微软雅黑" pitchFamily="34" charset="-122"/>
              </a:rPr>
              <a:t>个区号和</a:t>
            </a:r>
            <a:r>
              <a:rPr lang="en-US" altLang="zh-CN" sz="2000" b="1" dirty="0">
                <a:latin typeface="微软雅黑" pitchFamily="34" charset="-122"/>
                <a:ea typeface="微软雅黑" pitchFamily="34" charset="-122"/>
              </a:rPr>
              <a:t>94</a:t>
            </a:r>
            <a:r>
              <a:rPr lang="zh-CN" altLang="en-US" sz="2000" b="1" dirty="0">
                <a:latin typeface="微软雅黑" pitchFamily="34" charset="-122"/>
                <a:ea typeface="微软雅黑" pitchFamily="34" charset="-122"/>
              </a:rPr>
              <a:t>个位号</a:t>
            </a:r>
            <a:r>
              <a:rPr lang="zh-CN" altLang="en-US" sz="2000" b="1" dirty="0" smtClean="0">
                <a:latin typeface="微软雅黑" pitchFamily="34" charset="-122"/>
                <a:ea typeface="微软雅黑" pitchFamily="34" charset="-122"/>
              </a:rPr>
              <a:t>构成</a:t>
            </a:r>
            <a:endParaRPr lang="en-US" altLang="zh-CN" sz="2000" b="1" dirty="0" smtClean="0">
              <a:latin typeface="微软雅黑" pitchFamily="34" charset="-122"/>
              <a:ea typeface="微软雅黑" pitchFamily="34" charset="-122"/>
            </a:endParaRPr>
          </a:p>
          <a:p>
            <a:pPr marL="797899" lvl="1" indent="-342900">
              <a:lnSpc>
                <a:spcPct val="150000"/>
              </a:lnSpc>
              <a:buFont typeface="Arial" pitchFamily="34" charset="0"/>
              <a:buChar char="•"/>
            </a:pPr>
            <a:r>
              <a:rPr lang="zh-CN" altLang="en-US" sz="2000" b="1" dirty="0">
                <a:latin typeface="微软雅黑" pitchFamily="34" charset="-122"/>
                <a:ea typeface="微软雅黑" pitchFamily="34" charset="-122"/>
              </a:rPr>
              <a:t>每个汉字占</a:t>
            </a:r>
            <a:r>
              <a:rPr lang="zh-CN" altLang="en-US" sz="2000" b="1" dirty="0">
                <a:solidFill>
                  <a:srgbClr val="FF0000"/>
                </a:solidFill>
                <a:latin typeface="微软雅黑" pitchFamily="34" charset="-122"/>
                <a:ea typeface="微软雅黑" pitchFamily="34" charset="-122"/>
              </a:rPr>
              <a:t>两个</a:t>
            </a:r>
            <a:r>
              <a:rPr lang="zh-CN" altLang="en-US" sz="2000" b="1" dirty="0" smtClean="0">
                <a:solidFill>
                  <a:srgbClr val="FF0000"/>
                </a:solidFill>
                <a:latin typeface="微软雅黑" pitchFamily="34" charset="-122"/>
                <a:ea typeface="微软雅黑" pitchFamily="34" charset="-122"/>
              </a:rPr>
              <a:t>字节</a:t>
            </a:r>
            <a:endParaRPr lang="en-US" altLang="zh-CN" sz="2000" b="1" dirty="0" smtClean="0">
              <a:solidFill>
                <a:srgbClr val="FF0000"/>
              </a:solidFill>
              <a:latin typeface="微软雅黑" pitchFamily="34" charset="-122"/>
              <a:ea typeface="微软雅黑" pitchFamily="34" charset="-122"/>
            </a:endParaRPr>
          </a:p>
          <a:p>
            <a:pPr marL="797899" lvl="1" indent="-342900">
              <a:lnSpc>
                <a:spcPct val="150000"/>
              </a:lnSpc>
              <a:buFont typeface="Arial" pitchFamily="34" charset="0"/>
              <a:buChar char="•"/>
            </a:pPr>
            <a:endParaRPr lang="zh-CN" altLang="en-US" sz="2000" b="1" dirty="0">
              <a:latin typeface="微软雅黑" pitchFamily="34" charset="-122"/>
              <a:ea typeface="微软雅黑" pitchFamily="34" charset="-122"/>
            </a:endParaRPr>
          </a:p>
          <a:p>
            <a:pPr marL="342900" indent="-342900">
              <a:lnSpc>
                <a:spcPct val="150000"/>
              </a:lnSpc>
              <a:buFont typeface="Arial" pitchFamily="34" charset="0"/>
              <a:buChar char="•"/>
            </a:pPr>
            <a:endParaRPr lang="zh-CN" altLang="en-US" sz="2000" b="1" dirty="0" smtClean="0">
              <a:latin typeface="微软雅黑" pitchFamily="34" charset="-122"/>
              <a:ea typeface="微软雅黑" pitchFamily="34" charset="-122"/>
            </a:endParaRPr>
          </a:p>
          <a:p>
            <a:pPr marL="342900" indent="-342900">
              <a:lnSpc>
                <a:spcPct val="150000"/>
              </a:lnSpc>
              <a:buFont typeface="Arial" pitchFamily="34" charset="0"/>
              <a:buChar char="•"/>
            </a:pPr>
            <a:endParaRPr lang="zh-CN" altLang="en-US" sz="2000" b="1" dirty="0" smtClean="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flipH="1">
            <a:off x="59815" y="4212939"/>
            <a:ext cx="1443027"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pic>
        <p:nvPicPr>
          <p:cNvPr id="21" name="图片 20" descr="屏幕剪辑"/>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96530" y="3992313"/>
            <a:ext cx="6336704" cy="869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0697863"/>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 calcmode="lin" valueType="num">
                                      <p:cBhvr additive="base">
                                        <p:cTn id="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anim calcmode="lin" valueType="num">
                                      <p:cBhvr additive="base">
                                        <p:cTn id="11"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 calcmode="lin" valueType="num">
                                      <p:cBhvr additive="base">
                                        <p:cTn id="17"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xEl>
                                              <p:pRg st="5" end="5"/>
                                            </p:txEl>
                                          </p:spTgt>
                                        </p:tgtEl>
                                        <p:attrNameLst>
                                          <p:attrName>style.visibility</p:attrName>
                                        </p:attrNameLst>
                                      </p:cBhvr>
                                      <p:to>
                                        <p:strVal val="visible"/>
                                      </p:to>
                                    </p:set>
                                    <p:anim calcmode="lin" valueType="num">
                                      <p:cBhvr additive="base">
                                        <p:cTn id="2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9"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sp>
        <p:nvSpPr>
          <p:cNvPr id="10"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sp>
        <p:nvSpPr>
          <p:cNvPr id="18" name="AutoShape 4"/>
          <p:cNvSpPr>
            <a:spLocks/>
          </p:cNvSpPr>
          <p:nvPr/>
        </p:nvSpPr>
        <p:spPr bwMode="auto">
          <a:xfrm rot="16200000">
            <a:off x="1224393" y="1181266"/>
            <a:ext cx="1400991" cy="2749177"/>
          </a:xfrm>
          <a:custGeom>
            <a:avLst/>
            <a:gdLst>
              <a:gd name="T0" fmla="*/ 0 w 21600"/>
              <a:gd name="T1" fmla="*/ 681 h 21600"/>
              <a:gd name="T2" fmla="*/ 177 w 21600"/>
              <a:gd name="T3" fmla="*/ 34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11925" y="21600"/>
                  <a:pt x="21600" y="16767"/>
                  <a:pt x="21600" y="10804"/>
                </a:cubicBezTo>
                <a:cubicBezTo>
                  <a:pt x="21600" y="4840"/>
                  <a:pt x="11925" y="0"/>
                  <a:pt x="0" y="0"/>
                </a:cubicBezTo>
              </a:path>
            </a:pathLst>
          </a:custGeom>
          <a:noFill/>
          <a:ln w="19050" cap="flat">
            <a:solidFill>
              <a:srgbClr val="546E7A"/>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grpSp>
        <p:nvGrpSpPr>
          <p:cNvPr id="19" name="组合 33"/>
          <p:cNvGrpSpPr/>
          <p:nvPr/>
        </p:nvGrpSpPr>
        <p:grpSpPr>
          <a:xfrm>
            <a:off x="843215" y="2248268"/>
            <a:ext cx="2048260" cy="2454961"/>
            <a:chOff x="2097288" y="2827131"/>
            <a:chExt cx="2730538" cy="3272271"/>
          </a:xfrm>
          <a:solidFill>
            <a:schemeClr val="accent1"/>
          </a:solidFill>
        </p:grpSpPr>
        <p:sp>
          <p:nvSpPr>
            <p:cNvPr id="20" name="椭圆 19"/>
            <p:cNvSpPr/>
            <p:nvPr/>
          </p:nvSpPr>
          <p:spPr>
            <a:xfrm>
              <a:off x="2097288" y="5658815"/>
              <a:ext cx="2730538" cy="4405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1" name="Group 10"/>
            <p:cNvGrpSpPr>
              <a:grpSpLocks/>
            </p:cNvGrpSpPr>
            <p:nvPr/>
          </p:nvGrpSpPr>
          <p:grpSpPr bwMode="auto">
            <a:xfrm>
              <a:off x="2975285" y="2827131"/>
              <a:ext cx="923403" cy="3272271"/>
              <a:chOff x="0" y="0"/>
              <a:chExt cx="966" cy="3423"/>
            </a:xfrm>
            <a:grpFill/>
          </p:grpSpPr>
          <p:sp>
            <p:nvSpPr>
              <p:cNvPr id="22" name="AutoShape 11"/>
              <p:cNvSpPr>
                <a:spLocks/>
              </p:cNvSpPr>
              <p:nvPr/>
            </p:nvSpPr>
            <p:spPr bwMode="auto">
              <a:xfrm>
                <a:off x="0" y="0"/>
                <a:ext cx="966" cy="3423"/>
              </a:xfrm>
              <a:custGeom>
                <a:avLst/>
                <a:gdLst>
                  <a:gd name="T0" fmla="*/ 26 w 20967"/>
                  <a:gd name="T1" fmla="*/ 0 h 21600"/>
                  <a:gd name="T2" fmla="*/ 19 w 20967"/>
                  <a:gd name="T3" fmla="*/ 27 h 21600"/>
                  <a:gd name="T4" fmla="*/ 19 w 20967"/>
                  <a:gd name="T5" fmla="*/ 55 h 21600"/>
                  <a:gd name="T6" fmla="*/ 20 w 20967"/>
                  <a:gd name="T7" fmla="*/ 60 h 21600"/>
                  <a:gd name="T8" fmla="*/ 21 w 20967"/>
                  <a:gd name="T9" fmla="*/ 73 h 21600"/>
                  <a:gd name="T10" fmla="*/ 22 w 20967"/>
                  <a:gd name="T11" fmla="*/ 80 h 21600"/>
                  <a:gd name="T12" fmla="*/ 21 w 20967"/>
                  <a:gd name="T13" fmla="*/ 90 h 21600"/>
                  <a:gd name="T14" fmla="*/ 14 w 20967"/>
                  <a:gd name="T15" fmla="*/ 100 h 21600"/>
                  <a:gd name="T16" fmla="*/ 9 w 20967"/>
                  <a:gd name="T17" fmla="*/ 116 h 21600"/>
                  <a:gd name="T18" fmla="*/ 4 w 20967"/>
                  <a:gd name="T19" fmla="*/ 142 h 21600"/>
                  <a:gd name="T20" fmla="*/ 0 w 20967"/>
                  <a:gd name="T21" fmla="*/ 174 h 21600"/>
                  <a:gd name="T22" fmla="*/ 8 w 20967"/>
                  <a:gd name="T23" fmla="*/ 189 h 21600"/>
                  <a:gd name="T24" fmla="*/ 11 w 20967"/>
                  <a:gd name="T25" fmla="*/ 183 h 21600"/>
                  <a:gd name="T26" fmla="*/ 9 w 20967"/>
                  <a:gd name="T27" fmla="*/ 232 h 21600"/>
                  <a:gd name="T28" fmla="*/ 7 w 20967"/>
                  <a:gd name="T29" fmla="*/ 283 h 21600"/>
                  <a:gd name="T30" fmla="*/ 10 w 20967"/>
                  <a:gd name="T31" fmla="*/ 289 h 21600"/>
                  <a:gd name="T32" fmla="*/ 12 w 20967"/>
                  <a:gd name="T33" fmla="*/ 354 h 21600"/>
                  <a:gd name="T34" fmla="*/ 15 w 20967"/>
                  <a:gd name="T35" fmla="*/ 416 h 21600"/>
                  <a:gd name="T36" fmla="*/ 15 w 20967"/>
                  <a:gd name="T37" fmla="*/ 456 h 21600"/>
                  <a:gd name="T38" fmla="*/ 10 w 20967"/>
                  <a:gd name="T39" fmla="*/ 481 h 21600"/>
                  <a:gd name="T40" fmla="*/ 4 w 20967"/>
                  <a:gd name="T41" fmla="*/ 486 h 21600"/>
                  <a:gd name="T42" fmla="*/ 5 w 20967"/>
                  <a:gd name="T43" fmla="*/ 495 h 21600"/>
                  <a:gd name="T44" fmla="*/ 15 w 20967"/>
                  <a:gd name="T45" fmla="*/ 492 h 21600"/>
                  <a:gd name="T46" fmla="*/ 18 w 20967"/>
                  <a:gd name="T47" fmla="*/ 487 h 21600"/>
                  <a:gd name="T48" fmla="*/ 21 w 20967"/>
                  <a:gd name="T49" fmla="*/ 493 h 21600"/>
                  <a:gd name="T50" fmla="*/ 25 w 20967"/>
                  <a:gd name="T51" fmla="*/ 485 h 21600"/>
                  <a:gd name="T52" fmla="*/ 25 w 20967"/>
                  <a:gd name="T53" fmla="*/ 464 h 21600"/>
                  <a:gd name="T54" fmla="*/ 24 w 20967"/>
                  <a:gd name="T55" fmla="*/ 439 h 21600"/>
                  <a:gd name="T56" fmla="*/ 26 w 20967"/>
                  <a:gd name="T57" fmla="*/ 405 h 21600"/>
                  <a:gd name="T58" fmla="*/ 26 w 20967"/>
                  <a:gd name="T59" fmla="*/ 377 h 21600"/>
                  <a:gd name="T60" fmla="*/ 25 w 20967"/>
                  <a:gd name="T61" fmla="*/ 350 h 21600"/>
                  <a:gd name="T62" fmla="*/ 25 w 20967"/>
                  <a:gd name="T63" fmla="*/ 333 h 21600"/>
                  <a:gd name="T64" fmla="*/ 28 w 20967"/>
                  <a:gd name="T65" fmla="*/ 383 h 21600"/>
                  <a:gd name="T66" fmla="*/ 29 w 20967"/>
                  <a:gd name="T67" fmla="*/ 442 h 21600"/>
                  <a:gd name="T68" fmla="*/ 32 w 20967"/>
                  <a:gd name="T69" fmla="*/ 478 h 21600"/>
                  <a:gd name="T70" fmla="*/ 33 w 20967"/>
                  <a:gd name="T71" fmla="*/ 494 h 21600"/>
                  <a:gd name="T72" fmla="*/ 31 w 20967"/>
                  <a:gd name="T73" fmla="*/ 515 h 21600"/>
                  <a:gd name="T74" fmla="*/ 32 w 20967"/>
                  <a:gd name="T75" fmla="*/ 542 h 21600"/>
                  <a:gd name="T76" fmla="*/ 40 w 20967"/>
                  <a:gd name="T77" fmla="*/ 525 h 21600"/>
                  <a:gd name="T78" fmla="*/ 40 w 20967"/>
                  <a:gd name="T79" fmla="*/ 497 h 21600"/>
                  <a:gd name="T80" fmla="*/ 41 w 20967"/>
                  <a:gd name="T81" fmla="*/ 475 h 21600"/>
                  <a:gd name="T82" fmla="*/ 41 w 20967"/>
                  <a:gd name="T83" fmla="*/ 445 h 21600"/>
                  <a:gd name="T84" fmla="*/ 40 w 20967"/>
                  <a:gd name="T85" fmla="*/ 391 h 21600"/>
                  <a:gd name="T86" fmla="*/ 38 w 20967"/>
                  <a:gd name="T87" fmla="*/ 326 h 21600"/>
                  <a:gd name="T88" fmla="*/ 38 w 20967"/>
                  <a:gd name="T89" fmla="*/ 291 h 21600"/>
                  <a:gd name="T90" fmla="*/ 43 w 20967"/>
                  <a:gd name="T91" fmla="*/ 284 h 21600"/>
                  <a:gd name="T92" fmla="*/ 41 w 20967"/>
                  <a:gd name="T93" fmla="*/ 244 h 21600"/>
                  <a:gd name="T94" fmla="*/ 39 w 20967"/>
                  <a:gd name="T95" fmla="*/ 202 h 21600"/>
                  <a:gd name="T96" fmla="*/ 39 w 20967"/>
                  <a:gd name="T97" fmla="*/ 175 h 21600"/>
                  <a:gd name="T98" fmla="*/ 43 w 20967"/>
                  <a:gd name="T99" fmla="*/ 139 h 21600"/>
                  <a:gd name="T100" fmla="*/ 44 w 20967"/>
                  <a:gd name="T101" fmla="*/ 98 h 21600"/>
                  <a:gd name="T102" fmla="*/ 37 w 20967"/>
                  <a:gd name="T103" fmla="*/ 90 h 21600"/>
                  <a:gd name="T104" fmla="*/ 33 w 20967"/>
                  <a:gd name="T105" fmla="*/ 75 h 21600"/>
                  <a:gd name="T106" fmla="*/ 32 w 20967"/>
                  <a:gd name="T107" fmla="*/ 69 h 21600"/>
                  <a:gd name="T108" fmla="*/ 32 w 20967"/>
                  <a:gd name="T109" fmla="*/ 60 h 21600"/>
                  <a:gd name="T110" fmla="*/ 34 w 20967"/>
                  <a:gd name="T111" fmla="*/ 51 h 21600"/>
                  <a:gd name="T112" fmla="*/ 34 w 20967"/>
                  <a:gd name="T113" fmla="*/ 22 h 21600"/>
                  <a:gd name="T114" fmla="*/ 26 w 20967"/>
                  <a:gd name="T115" fmla="*/ 0 h 21600"/>
                  <a:gd name="T116" fmla="*/ 26 w 20967"/>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ndParaRPr>
              </a:p>
            </p:txBody>
          </p:sp>
          <p:sp>
            <p:nvSpPr>
              <p:cNvPr id="23" name="AutoShape 12"/>
              <p:cNvSpPr>
                <a:spLocks/>
              </p:cNvSpPr>
              <p:nvPr/>
            </p:nvSpPr>
            <p:spPr bwMode="auto">
              <a:xfrm>
                <a:off x="460" y="446"/>
                <a:ext cx="246" cy="188"/>
              </a:xfrm>
              <a:custGeom>
                <a:avLst/>
                <a:gdLst>
                  <a:gd name="T0" fmla="*/ 0 w 21600"/>
                  <a:gd name="T1" fmla="*/ 1 h 21600"/>
                  <a:gd name="T2" fmla="*/ 0 w 21600"/>
                  <a:gd name="T3" fmla="*/ 1 h 21600"/>
                  <a:gd name="T4" fmla="*/ 0 w 21600"/>
                  <a:gd name="T5" fmla="*/ 2 h 21600"/>
                  <a:gd name="T6" fmla="*/ 1 w 21600"/>
                  <a:gd name="T7" fmla="*/ 1 h 21600"/>
                  <a:gd name="T8" fmla="*/ 1 w 21600"/>
                  <a:gd name="T9" fmla="*/ 1 h 21600"/>
                  <a:gd name="T10" fmla="*/ 1 w 21600"/>
                  <a:gd name="T11" fmla="*/ 2 h 21600"/>
                  <a:gd name="T12" fmla="*/ 3 w 21600"/>
                  <a:gd name="T13" fmla="*/ 0 h 21600"/>
                  <a:gd name="T14" fmla="*/ 3 w 21600"/>
                  <a:gd name="T15" fmla="*/ 0 h 21600"/>
                  <a:gd name="T16" fmla="*/ 1 w 21600"/>
                  <a:gd name="T17" fmla="*/ 1 h 21600"/>
                  <a:gd name="T18" fmla="*/ 0 w 21600"/>
                  <a:gd name="T19" fmla="*/ 1 h 21600"/>
                  <a:gd name="T20" fmla="*/ 0 w 21600"/>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ndParaRPr>
              </a:p>
            </p:txBody>
          </p:sp>
          <p:sp>
            <p:nvSpPr>
              <p:cNvPr id="24" name="AutoShape 13"/>
              <p:cNvSpPr>
                <a:spLocks/>
              </p:cNvSpPr>
              <p:nvPr/>
            </p:nvSpPr>
            <p:spPr bwMode="auto">
              <a:xfrm>
                <a:off x="343" y="958"/>
                <a:ext cx="102" cy="145"/>
              </a:xfrm>
              <a:custGeom>
                <a:avLst/>
                <a:gdLst>
                  <a:gd name="T0" fmla="*/ 0 w 20000"/>
                  <a:gd name="T1" fmla="*/ 0 h 21600"/>
                  <a:gd name="T2" fmla="*/ 1 w 20000"/>
                  <a:gd name="T3" fmla="*/ 0 h 21600"/>
                  <a:gd name="T4" fmla="*/ 0 w 20000"/>
                  <a:gd name="T5" fmla="*/ 1 h 21600"/>
                  <a:gd name="T6" fmla="*/ 0 w 20000"/>
                  <a:gd name="T7" fmla="*/ 1 h 21600"/>
                  <a:gd name="T8" fmla="*/ 0 w 20000"/>
                  <a:gd name="T9" fmla="*/ 1 h 21600"/>
                  <a:gd name="T10" fmla="*/ 0 w 20000"/>
                  <a:gd name="T11" fmla="*/ 0 h 21600"/>
                  <a:gd name="T12" fmla="*/ 0 w 20000"/>
                  <a:gd name="T13" fmla="*/ 0 h 21600"/>
                  <a:gd name="T14" fmla="*/ 0 w 200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ndParaRPr>
              </a:p>
            </p:txBody>
          </p:sp>
          <p:sp>
            <p:nvSpPr>
              <p:cNvPr id="25" name="AutoShape 14"/>
              <p:cNvSpPr>
                <a:spLocks/>
              </p:cNvSpPr>
              <p:nvPr/>
            </p:nvSpPr>
            <p:spPr bwMode="auto">
              <a:xfrm>
                <a:off x="344" y="1306"/>
                <a:ext cx="43" cy="126"/>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ndParaRPr>
              </a:p>
            </p:txBody>
          </p:sp>
        </p:grpSp>
      </p:grpSp>
      <p:grpSp>
        <p:nvGrpSpPr>
          <p:cNvPr id="26" name="组合 45"/>
          <p:cNvGrpSpPr/>
          <p:nvPr/>
        </p:nvGrpSpPr>
        <p:grpSpPr>
          <a:xfrm>
            <a:off x="347373" y="3103634"/>
            <a:ext cx="410871" cy="413701"/>
            <a:chOff x="1436281" y="3967265"/>
            <a:chExt cx="547733" cy="551431"/>
          </a:xfrm>
        </p:grpSpPr>
        <p:sp>
          <p:nvSpPr>
            <p:cNvPr id="27" name="AutoShape 7"/>
            <p:cNvSpPr>
              <a:spLocks/>
            </p:cNvSpPr>
            <p:nvPr/>
          </p:nvSpPr>
          <p:spPr bwMode="auto">
            <a:xfrm>
              <a:off x="1436281"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w="57150" cap="flat" cmpd="sng" algn="ctr">
              <a:noFill/>
              <a:prstDash val="solid"/>
            </a:ln>
            <a:effectLst/>
          </p:spPr>
          <p:txBody>
            <a:bodyPr spcFirstLastPara="0" vert="horz" wrap="square" lIns="0" tIns="0" rIns="0" bIns="0" numCol="1" spcCol="1270" anchor="ctr" anchorCtr="0">
              <a:noAutofit/>
            </a:bodyPr>
            <a:lstStyle/>
            <a:p>
              <a:pPr algn="ctr" defTabSz="889156">
                <a:lnSpc>
                  <a:spcPct val="90000"/>
                </a:lnSpc>
                <a:spcAft>
                  <a:spcPct val="35000"/>
                </a:spcAft>
              </a:pPr>
              <a:endParaRPr lang="zh-CN" altLang="en-US" sz="24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28" name="AutoShape 15"/>
            <p:cNvSpPr>
              <a:spLocks/>
            </p:cNvSpPr>
            <p:nvPr/>
          </p:nvSpPr>
          <p:spPr bwMode="auto">
            <a:xfrm>
              <a:off x="1560548" y="4088637"/>
              <a:ext cx="297286" cy="297219"/>
            </a:xfrm>
            <a:custGeom>
              <a:avLst/>
              <a:gdLst>
                <a:gd name="T0" fmla="*/ 4 w 21600"/>
                <a:gd name="T1" fmla="*/ 2 h 21600"/>
                <a:gd name="T2" fmla="*/ 4 w 21600"/>
                <a:gd name="T3" fmla="*/ 2 h 21600"/>
                <a:gd name="T4" fmla="*/ 4 w 21600"/>
                <a:gd name="T5" fmla="*/ 3 h 21600"/>
                <a:gd name="T6" fmla="*/ 4 w 21600"/>
                <a:gd name="T7" fmla="*/ 3 h 21600"/>
                <a:gd name="T8" fmla="*/ 4 w 21600"/>
                <a:gd name="T9" fmla="*/ 3 h 21600"/>
                <a:gd name="T10" fmla="*/ 4 w 21600"/>
                <a:gd name="T11" fmla="*/ 3 h 21600"/>
                <a:gd name="T12" fmla="*/ 4 w 21600"/>
                <a:gd name="T13" fmla="*/ 4 h 21600"/>
                <a:gd name="T14" fmla="*/ 4 w 21600"/>
                <a:gd name="T15" fmla="*/ 4 h 21600"/>
                <a:gd name="T16" fmla="*/ 3 w 21600"/>
                <a:gd name="T17" fmla="*/ 4 h 21600"/>
                <a:gd name="T18" fmla="*/ 3 w 21600"/>
                <a:gd name="T19" fmla="*/ 4 h 21600"/>
                <a:gd name="T20" fmla="*/ 3 w 21600"/>
                <a:gd name="T21" fmla="*/ 4 h 21600"/>
                <a:gd name="T22" fmla="*/ 3 w 21600"/>
                <a:gd name="T23" fmla="*/ 4 h 21600"/>
                <a:gd name="T24" fmla="*/ 3 w 21600"/>
                <a:gd name="T25" fmla="*/ 4 h 21600"/>
                <a:gd name="T26" fmla="*/ 2 w 21600"/>
                <a:gd name="T27" fmla="*/ 4 h 21600"/>
                <a:gd name="T28" fmla="*/ 2 w 21600"/>
                <a:gd name="T29" fmla="*/ 4 h 21600"/>
                <a:gd name="T30" fmla="*/ 1 w 21600"/>
                <a:gd name="T31" fmla="*/ 4 h 21600"/>
                <a:gd name="T32" fmla="*/ 1 w 21600"/>
                <a:gd name="T33" fmla="*/ 4 h 21600"/>
                <a:gd name="T34" fmla="*/ 1 w 21600"/>
                <a:gd name="T35" fmla="*/ 4 h 21600"/>
                <a:gd name="T36" fmla="*/ 1 w 21600"/>
                <a:gd name="T37" fmla="*/ 4 h 21600"/>
                <a:gd name="T38" fmla="*/ 0 w 21600"/>
                <a:gd name="T39" fmla="*/ 3 h 21600"/>
                <a:gd name="T40" fmla="*/ 1 w 21600"/>
                <a:gd name="T41" fmla="*/ 3 h 21600"/>
                <a:gd name="T42" fmla="*/ 1 w 21600"/>
                <a:gd name="T43" fmla="*/ 3 h 21600"/>
                <a:gd name="T44" fmla="*/ 0 w 21600"/>
                <a:gd name="T45" fmla="*/ 3 h 21600"/>
                <a:gd name="T46" fmla="*/ 0 w 21600"/>
                <a:gd name="T47" fmla="*/ 2 h 21600"/>
                <a:gd name="T48" fmla="*/ 0 w 21600"/>
                <a:gd name="T49" fmla="*/ 2 h 21600"/>
                <a:gd name="T50" fmla="*/ 1 w 21600"/>
                <a:gd name="T51" fmla="*/ 2 h 21600"/>
                <a:gd name="T52" fmla="*/ 0 w 21600"/>
                <a:gd name="T53" fmla="*/ 1 h 21600"/>
                <a:gd name="T54" fmla="*/ 0 w 21600"/>
                <a:gd name="T55" fmla="*/ 1 h 21600"/>
                <a:gd name="T56" fmla="*/ 1 w 21600"/>
                <a:gd name="T57" fmla="*/ 0 h 21600"/>
                <a:gd name="T58" fmla="*/ 1 w 21600"/>
                <a:gd name="T59" fmla="*/ 0 h 21600"/>
                <a:gd name="T60" fmla="*/ 1 w 21600"/>
                <a:gd name="T61" fmla="*/ 1 h 21600"/>
                <a:gd name="T62" fmla="*/ 2 w 21600"/>
                <a:gd name="T63" fmla="*/ 1 h 21600"/>
                <a:gd name="T64" fmla="*/ 2 w 21600"/>
                <a:gd name="T65" fmla="*/ 0 h 21600"/>
                <a:gd name="T66" fmla="*/ 2 w 21600"/>
                <a:gd name="T67" fmla="*/ 0 h 21600"/>
                <a:gd name="T68" fmla="*/ 3 w 21600"/>
                <a:gd name="T69" fmla="*/ 0 h 21600"/>
                <a:gd name="T70" fmla="*/ 3 w 21600"/>
                <a:gd name="T71" fmla="*/ 0 h 21600"/>
                <a:gd name="T72" fmla="*/ 3 w 21600"/>
                <a:gd name="T73" fmla="*/ 1 h 21600"/>
                <a:gd name="T74" fmla="*/ 3 w 21600"/>
                <a:gd name="T75" fmla="*/ 1 h 21600"/>
                <a:gd name="T76" fmla="*/ 3 w 21600"/>
                <a:gd name="T77" fmla="*/ 0 h 21600"/>
                <a:gd name="T78" fmla="*/ 4 w 21600"/>
                <a:gd name="T79" fmla="*/ 0 h 21600"/>
                <a:gd name="T80" fmla="*/ 4 w 21600"/>
                <a:gd name="T81" fmla="*/ 1 h 21600"/>
                <a:gd name="T82" fmla="*/ 4 w 21600"/>
                <a:gd name="T83" fmla="*/ 1 h 21600"/>
                <a:gd name="T84" fmla="*/ 4 w 21600"/>
                <a:gd name="T85" fmla="*/ 1 h 21600"/>
                <a:gd name="T86" fmla="*/ 2 w 21600"/>
                <a:gd name="T87" fmla="*/ 3 h 21600"/>
                <a:gd name="T88" fmla="*/ 3 w 21600"/>
                <a:gd name="T89" fmla="*/ 3 h 21600"/>
                <a:gd name="T90" fmla="*/ 3 w 21600"/>
                <a:gd name="T91" fmla="*/ 2 h 21600"/>
                <a:gd name="T92" fmla="*/ 3 w 21600"/>
                <a:gd name="T93" fmla="*/ 2 h 21600"/>
                <a:gd name="T94" fmla="*/ 2 w 21600"/>
                <a:gd name="T95" fmla="*/ 2 h 21600"/>
                <a:gd name="T96" fmla="*/ 2 w 21600"/>
                <a:gd name="T97" fmla="*/ 2 h 21600"/>
                <a:gd name="T98" fmla="*/ 2 w 21600"/>
                <a:gd name="T99" fmla="*/ 2 h 21600"/>
                <a:gd name="T100" fmla="*/ 2 w 21600"/>
                <a:gd name="T101" fmla="*/ 3 h 21600"/>
                <a:gd name="T102" fmla="*/ 2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a:extLst/>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30" name="组合 49"/>
          <p:cNvGrpSpPr/>
          <p:nvPr/>
        </p:nvGrpSpPr>
        <p:grpSpPr>
          <a:xfrm>
            <a:off x="637780" y="2176572"/>
            <a:ext cx="410871" cy="412984"/>
            <a:chOff x="1823422" y="2731563"/>
            <a:chExt cx="547733" cy="550475"/>
          </a:xfrm>
        </p:grpSpPr>
        <p:sp>
          <p:nvSpPr>
            <p:cNvPr id="31" name="AutoShape 9"/>
            <p:cNvSpPr>
              <a:spLocks/>
            </p:cNvSpPr>
            <p:nvPr/>
          </p:nvSpPr>
          <p:spPr bwMode="auto">
            <a:xfrm>
              <a:off x="1823422"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w="57150" cap="flat" cmpd="sng" algn="ctr">
              <a:noFill/>
              <a:prstDash val="solid"/>
            </a:ln>
            <a:effectLst/>
          </p:spPr>
          <p:txBody>
            <a:bodyPr spcFirstLastPara="0" vert="horz" wrap="square" lIns="0" tIns="0" rIns="0" bIns="0" numCol="1" spcCol="1270" anchor="ctr" anchorCtr="0">
              <a:noAutofit/>
            </a:bodyPr>
            <a:lstStyle/>
            <a:p>
              <a:pPr algn="ctr" defTabSz="889156">
                <a:lnSpc>
                  <a:spcPct val="90000"/>
                </a:lnSpc>
                <a:spcAft>
                  <a:spcPct val="35000"/>
                </a:spcAft>
              </a:pPr>
              <a:endParaRPr lang="zh-CN" altLang="en-US" sz="27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32" name="AutoShape 16"/>
            <p:cNvSpPr>
              <a:spLocks/>
            </p:cNvSpPr>
            <p:nvPr/>
          </p:nvSpPr>
          <p:spPr bwMode="auto">
            <a:xfrm>
              <a:off x="1954381" y="2836688"/>
              <a:ext cx="297286" cy="298174"/>
            </a:xfrm>
            <a:custGeom>
              <a:avLst/>
              <a:gdLst>
                <a:gd name="T0" fmla="*/ 4 w 21376"/>
                <a:gd name="T1" fmla="*/ 4 h 21600"/>
                <a:gd name="T2" fmla="*/ 4 w 21376"/>
                <a:gd name="T3" fmla="*/ 4 h 21600"/>
                <a:gd name="T4" fmla="*/ 4 w 21376"/>
                <a:gd name="T5" fmla="*/ 4 h 21600"/>
                <a:gd name="T6" fmla="*/ 4 w 21376"/>
                <a:gd name="T7" fmla="*/ 5 h 21600"/>
                <a:gd name="T8" fmla="*/ 0 w 21376"/>
                <a:gd name="T9" fmla="*/ 5 h 21600"/>
                <a:gd name="T10" fmla="*/ 0 w 21376"/>
                <a:gd name="T11" fmla="*/ 4 h 21600"/>
                <a:gd name="T12" fmla="*/ 0 w 21376"/>
                <a:gd name="T13" fmla="*/ 4 h 21600"/>
                <a:gd name="T14" fmla="*/ 0 w 21376"/>
                <a:gd name="T15" fmla="*/ 4 h 21600"/>
                <a:gd name="T16" fmla="*/ 2 w 21376"/>
                <a:gd name="T17" fmla="*/ 2 h 21600"/>
                <a:gd name="T18" fmla="*/ 2 w 21376"/>
                <a:gd name="T19" fmla="*/ 0 h 21600"/>
                <a:gd name="T20" fmla="*/ 1 w 21376"/>
                <a:gd name="T21" fmla="*/ 0 h 21600"/>
                <a:gd name="T22" fmla="*/ 1 w 21376"/>
                <a:gd name="T23" fmla="*/ 0 h 21600"/>
                <a:gd name="T24" fmla="*/ 1 w 21376"/>
                <a:gd name="T25" fmla="*/ 0 h 21600"/>
                <a:gd name="T26" fmla="*/ 1 w 21376"/>
                <a:gd name="T27" fmla="*/ 0 h 21600"/>
                <a:gd name="T28" fmla="*/ 1 w 21376"/>
                <a:gd name="T29" fmla="*/ 0 h 21600"/>
                <a:gd name="T30" fmla="*/ 3 w 21376"/>
                <a:gd name="T31" fmla="*/ 0 h 21600"/>
                <a:gd name="T32" fmla="*/ 3 w 21376"/>
                <a:gd name="T33" fmla="*/ 0 h 21600"/>
                <a:gd name="T34" fmla="*/ 3 w 21376"/>
                <a:gd name="T35" fmla="*/ 0 h 21600"/>
                <a:gd name="T36" fmla="*/ 3 w 21376"/>
                <a:gd name="T37" fmla="*/ 0 h 21600"/>
                <a:gd name="T38" fmla="*/ 3 w 21376"/>
                <a:gd name="T39" fmla="*/ 0 h 21600"/>
                <a:gd name="T40" fmla="*/ 3 w 21376"/>
                <a:gd name="T41" fmla="*/ 0 h 21600"/>
                <a:gd name="T42" fmla="*/ 3 w 21376"/>
                <a:gd name="T43" fmla="*/ 2 h 21600"/>
                <a:gd name="T44" fmla="*/ 4 w 21376"/>
                <a:gd name="T45" fmla="*/ 4 h 21600"/>
                <a:gd name="T46" fmla="*/ 1 w 21376"/>
                <a:gd name="T47" fmla="*/ 3 h 21600"/>
                <a:gd name="T48" fmla="*/ 3 w 21376"/>
                <a:gd name="T49" fmla="*/ 3 h 21600"/>
                <a:gd name="T50" fmla="*/ 2 w 21376"/>
                <a:gd name="T51" fmla="*/ 2 h 21600"/>
                <a:gd name="T52" fmla="*/ 2 w 21376"/>
                <a:gd name="T53" fmla="*/ 0 h 21600"/>
                <a:gd name="T54" fmla="*/ 2 w 21376"/>
                <a:gd name="T55" fmla="*/ 0 h 21600"/>
                <a:gd name="T56" fmla="*/ 2 w 21376"/>
                <a:gd name="T57" fmla="*/ 2 h 21600"/>
                <a:gd name="T58" fmla="*/ 1 w 21376"/>
                <a:gd name="T59" fmla="*/ 3 h 21600"/>
                <a:gd name="T60" fmla="*/ 1 w 21376"/>
                <a:gd name="T61" fmla="*/ 3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a:extLst/>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34" name="组合 53"/>
          <p:cNvGrpSpPr/>
          <p:nvPr/>
        </p:nvGrpSpPr>
        <p:grpSpPr>
          <a:xfrm>
            <a:off x="3097267" y="3103634"/>
            <a:ext cx="410871" cy="413701"/>
            <a:chOff x="5102170" y="3967265"/>
            <a:chExt cx="547733" cy="551431"/>
          </a:xfrm>
        </p:grpSpPr>
        <p:sp>
          <p:nvSpPr>
            <p:cNvPr id="35" name="AutoShape 8"/>
            <p:cNvSpPr>
              <a:spLocks/>
            </p:cNvSpPr>
            <p:nvPr/>
          </p:nvSpPr>
          <p:spPr bwMode="auto">
            <a:xfrm>
              <a:off x="5102170"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4"/>
            </a:solidFill>
            <a:ln w="57150" cap="flat" cmpd="sng" algn="ctr">
              <a:noFill/>
              <a:prstDash val="solid"/>
            </a:ln>
            <a:effectLst/>
          </p:spPr>
          <p:txBody>
            <a:bodyPr spcFirstLastPara="0" vert="horz" wrap="square" lIns="0" tIns="0" rIns="0" bIns="0" numCol="1" spcCol="1270" anchor="ctr" anchorCtr="0">
              <a:noAutofit/>
            </a:bodyPr>
            <a:lstStyle/>
            <a:p>
              <a:pPr algn="ctr" defTabSz="889156">
                <a:lnSpc>
                  <a:spcPct val="90000"/>
                </a:lnSpc>
                <a:spcAft>
                  <a:spcPct val="35000"/>
                </a:spcAft>
              </a:pPr>
              <a:endParaRPr lang="zh-CN" altLang="en-US" sz="27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36" name="AutoShape 19"/>
            <p:cNvSpPr>
              <a:spLocks/>
            </p:cNvSpPr>
            <p:nvPr/>
          </p:nvSpPr>
          <p:spPr bwMode="auto">
            <a:xfrm>
              <a:off x="5215923" y="4076214"/>
              <a:ext cx="297286" cy="297219"/>
            </a:xfrm>
            <a:custGeom>
              <a:avLst/>
              <a:gdLst>
                <a:gd name="T0" fmla="*/ 4 w 21600"/>
                <a:gd name="T1" fmla="*/ 3 h 21600"/>
                <a:gd name="T2" fmla="*/ 4 w 21600"/>
                <a:gd name="T3" fmla="*/ 3 h 21600"/>
                <a:gd name="T4" fmla="*/ 4 w 21600"/>
                <a:gd name="T5" fmla="*/ 4 h 21600"/>
                <a:gd name="T6" fmla="*/ 3 w 21600"/>
                <a:gd name="T7" fmla="*/ 4 h 21600"/>
                <a:gd name="T8" fmla="*/ 3 w 21600"/>
                <a:gd name="T9" fmla="*/ 4 h 21600"/>
                <a:gd name="T10" fmla="*/ 2 w 21600"/>
                <a:gd name="T11" fmla="*/ 4 h 21600"/>
                <a:gd name="T12" fmla="*/ 0 w 21600"/>
                <a:gd name="T13" fmla="*/ 4 h 21600"/>
                <a:gd name="T14" fmla="*/ 0 w 21600"/>
                <a:gd name="T15" fmla="*/ 4 h 21600"/>
                <a:gd name="T16" fmla="*/ 0 w 21600"/>
                <a:gd name="T17" fmla="*/ 2 h 21600"/>
                <a:gd name="T18" fmla="*/ 1 w 21600"/>
                <a:gd name="T19" fmla="*/ 2 h 21600"/>
                <a:gd name="T20" fmla="*/ 2 w 21600"/>
                <a:gd name="T21" fmla="*/ 2 h 21600"/>
                <a:gd name="T22" fmla="*/ 2 w 21600"/>
                <a:gd name="T23" fmla="*/ 1 h 21600"/>
                <a:gd name="T24" fmla="*/ 2 w 21600"/>
                <a:gd name="T25" fmla="*/ 1 h 21600"/>
                <a:gd name="T26" fmla="*/ 2 w 21600"/>
                <a:gd name="T27" fmla="*/ 1 h 21600"/>
                <a:gd name="T28" fmla="*/ 2 w 21600"/>
                <a:gd name="T29" fmla="*/ 0 h 21600"/>
                <a:gd name="T30" fmla="*/ 3 w 21600"/>
                <a:gd name="T31" fmla="*/ 0 h 21600"/>
                <a:gd name="T32" fmla="*/ 3 w 21600"/>
                <a:gd name="T33" fmla="*/ 0 h 21600"/>
                <a:gd name="T34" fmla="*/ 3 w 21600"/>
                <a:gd name="T35" fmla="*/ 1 h 21600"/>
                <a:gd name="T36" fmla="*/ 3 w 21600"/>
                <a:gd name="T37" fmla="*/ 1 h 21600"/>
                <a:gd name="T38" fmla="*/ 4 w 21600"/>
                <a:gd name="T39" fmla="*/ 1 h 21600"/>
                <a:gd name="T40" fmla="*/ 4 w 21600"/>
                <a:gd name="T41" fmla="*/ 2 h 21600"/>
                <a:gd name="T42" fmla="*/ 4 w 21600"/>
                <a:gd name="T43" fmla="*/ 2 h 21600"/>
                <a:gd name="T44" fmla="*/ 4 w 21600"/>
                <a:gd name="T45" fmla="*/ 2 h 21600"/>
                <a:gd name="T46" fmla="*/ 1 w 21600"/>
                <a:gd name="T47" fmla="*/ 4 h 21600"/>
                <a:gd name="T48" fmla="*/ 1 w 21600"/>
                <a:gd name="T49" fmla="*/ 3 h 21600"/>
                <a:gd name="T50" fmla="*/ 1 w 21600"/>
                <a:gd name="T51" fmla="*/ 3 h 21600"/>
                <a:gd name="T52" fmla="*/ 1 w 21600"/>
                <a:gd name="T53" fmla="*/ 4 h 21600"/>
                <a:gd name="T54" fmla="*/ 4 w 21600"/>
                <a:gd name="T55" fmla="*/ 3 h 21600"/>
                <a:gd name="T56" fmla="*/ 4 w 21600"/>
                <a:gd name="T57" fmla="*/ 3 h 21600"/>
                <a:gd name="T58" fmla="*/ 4 w 21600"/>
                <a:gd name="T59" fmla="*/ 2 h 21600"/>
                <a:gd name="T60" fmla="*/ 4 w 21600"/>
                <a:gd name="T61" fmla="*/ 2 h 21600"/>
                <a:gd name="T62" fmla="*/ 4 w 21600"/>
                <a:gd name="T63" fmla="*/ 2 h 21600"/>
                <a:gd name="T64" fmla="*/ 3 w 21600"/>
                <a:gd name="T65" fmla="*/ 2 h 21600"/>
                <a:gd name="T66" fmla="*/ 3 w 21600"/>
                <a:gd name="T67" fmla="*/ 2 h 21600"/>
                <a:gd name="T68" fmla="*/ 3 w 21600"/>
                <a:gd name="T69" fmla="*/ 2 h 21600"/>
                <a:gd name="T70" fmla="*/ 3 w 21600"/>
                <a:gd name="T71" fmla="*/ 1 h 21600"/>
                <a:gd name="T72" fmla="*/ 3 w 21600"/>
                <a:gd name="T73" fmla="*/ 1 h 21600"/>
                <a:gd name="T74" fmla="*/ 3 w 21600"/>
                <a:gd name="T75" fmla="*/ 0 h 21600"/>
                <a:gd name="T76" fmla="*/ 3 w 21600"/>
                <a:gd name="T77" fmla="*/ 0 h 21600"/>
                <a:gd name="T78" fmla="*/ 3 w 21600"/>
                <a:gd name="T79" fmla="*/ 0 h 21600"/>
                <a:gd name="T80" fmla="*/ 3 w 21600"/>
                <a:gd name="T81" fmla="*/ 1 h 21600"/>
                <a:gd name="T82" fmla="*/ 2 w 21600"/>
                <a:gd name="T83" fmla="*/ 1 h 21600"/>
                <a:gd name="T84" fmla="*/ 2 w 21600"/>
                <a:gd name="T85" fmla="*/ 2 h 21600"/>
                <a:gd name="T86" fmla="*/ 2 w 21600"/>
                <a:gd name="T87" fmla="*/ 2 h 21600"/>
                <a:gd name="T88" fmla="*/ 1 w 21600"/>
                <a:gd name="T89" fmla="*/ 2 h 21600"/>
                <a:gd name="T90" fmla="*/ 2 w 21600"/>
                <a:gd name="T91" fmla="*/ 4 h 21600"/>
                <a:gd name="T92" fmla="*/ 3 w 21600"/>
                <a:gd name="T93" fmla="*/ 4 h 21600"/>
                <a:gd name="T94" fmla="*/ 3 w 21600"/>
                <a:gd name="T95" fmla="*/ 4 h 21600"/>
                <a:gd name="T96" fmla="*/ 4 w 21600"/>
                <a:gd name="T97" fmla="*/ 4 h 21600"/>
                <a:gd name="T98" fmla="*/ 4 w 21600"/>
                <a:gd name="T99" fmla="*/ 4 h 21600"/>
                <a:gd name="T100" fmla="*/ 4 w 21600"/>
                <a:gd name="T101" fmla="*/ 3 h 21600"/>
                <a:gd name="T102" fmla="*/ 4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a:extLst/>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38" name="组合 57"/>
          <p:cNvGrpSpPr/>
          <p:nvPr/>
        </p:nvGrpSpPr>
        <p:grpSpPr>
          <a:xfrm>
            <a:off x="2809727" y="2176570"/>
            <a:ext cx="410871" cy="412984"/>
            <a:chOff x="4718853" y="2731563"/>
            <a:chExt cx="547733" cy="550475"/>
          </a:xfrm>
        </p:grpSpPr>
        <p:sp>
          <p:nvSpPr>
            <p:cNvPr id="39" name="AutoShape 6"/>
            <p:cNvSpPr>
              <a:spLocks/>
            </p:cNvSpPr>
            <p:nvPr/>
          </p:nvSpPr>
          <p:spPr bwMode="auto">
            <a:xfrm>
              <a:off x="4718853"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3"/>
            </a:solidFill>
            <a:ln w="57150" cap="flat" cmpd="sng" algn="ctr">
              <a:noFill/>
              <a:prstDash val="solid"/>
            </a:ln>
            <a:effectLst/>
          </p:spPr>
          <p:txBody>
            <a:bodyPr spcFirstLastPara="0" vert="horz" wrap="square" lIns="0" tIns="0" rIns="0" bIns="0" numCol="1" spcCol="1270" anchor="ctr" anchorCtr="0">
              <a:noAutofit/>
            </a:bodyPr>
            <a:lstStyle/>
            <a:p>
              <a:pPr algn="ctr" defTabSz="889156">
                <a:lnSpc>
                  <a:spcPct val="90000"/>
                </a:lnSpc>
                <a:spcAft>
                  <a:spcPct val="35000"/>
                </a:spcAft>
              </a:pPr>
              <a:endParaRPr lang="zh-CN" altLang="en-US" sz="27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40" name="AutoShape 18"/>
            <p:cNvSpPr>
              <a:spLocks/>
            </p:cNvSpPr>
            <p:nvPr/>
          </p:nvSpPr>
          <p:spPr bwMode="auto">
            <a:xfrm>
              <a:off x="4827826" y="2859625"/>
              <a:ext cx="297286" cy="297219"/>
            </a:xfrm>
            <a:custGeom>
              <a:avLst/>
              <a:gdLst>
                <a:gd name="T0" fmla="*/ 4 w 21564"/>
                <a:gd name="T1" fmla="*/ 1 h 21600"/>
                <a:gd name="T2" fmla="*/ 4 w 21564"/>
                <a:gd name="T3" fmla="*/ 1 h 21600"/>
                <a:gd name="T4" fmla="*/ 4 w 21564"/>
                <a:gd name="T5" fmla="*/ 1 h 21600"/>
                <a:gd name="T6" fmla="*/ 4 w 21564"/>
                <a:gd name="T7" fmla="*/ 3 h 21600"/>
                <a:gd name="T8" fmla="*/ 4 w 21564"/>
                <a:gd name="T9" fmla="*/ 3 h 21600"/>
                <a:gd name="T10" fmla="*/ 4 w 21564"/>
                <a:gd name="T11" fmla="*/ 3 h 21600"/>
                <a:gd name="T12" fmla="*/ 1 w 21564"/>
                <a:gd name="T13" fmla="*/ 3 h 21600"/>
                <a:gd name="T14" fmla="*/ 1 w 21564"/>
                <a:gd name="T15" fmla="*/ 3 h 21600"/>
                <a:gd name="T16" fmla="*/ 2 w 21564"/>
                <a:gd name="T17" fmla="*/ 3 h 21600"/>
                <a:gd name="T18" fmla="*/ 2 w 21564"/>
                <a:gd name="T19" fmla="*/ 3 h 21600"/>
                <a:gd name="T20" fmla="*/ 4 w 21564"/>
                <a:gd name="T21" fmla="*/ 3 h 21600"/>
                <a:gd name="T22" fmla="*/ 4 w 21564"/>
                <a:gd name="T23" fmla="*/ 3 h 21600"/>
                <a:gd name="T24" fmla="*/ 4 w 21564"/>
                <a:gd name="T25" fmla="*/ 3 h 21600"/>
                <a:gd name="T26" fmla="*/ 4 w 21564"/>
                <a:gd name="T27" fmla="*/ 4 h 21600"/>
                <a:gd name="T28" fmla="*/ 4 w 21564"/>
                <a:gd name="T29" fmla="*/ 4 h 21600"/>
                <a:gd name="T30" fmla="*/ 4 w 21564"/>
                <a:gd name="T31" fmla="*/ 4 h 21600"/>
                <a:gd name="T32" fmla="*/ 3 w 21564"/>
                <a:gd name="T33" fmla="*/ 4 h 21600"/>
                <a:gd name="T34" fmla="*/ 2 w 21564"/>
                <a:gd name="T35" fmla="*/ 4 h 21600"/>
                <a:gd name="T36" fmla="*/ 1 w 21564"/>
                <a:gd name="T37" fmla="*/ 4 h 21600"/>
                <a:gd name="T38" fmla="*/ 1 w 21564"/>
                <a:gd name="T39" fmla="*/ 4 h 21600"/>
                <a:gd name="T40" fmla="*/ 1 w 21564"/>
                <a:gd name="T41" fmla="*/ 4 h 21600"/>
                <a:gd name="T42" fmla="*/ 1 w 21564"/>
                <a:gd name="T43" fmla="*/ 4 h 21600"/>
                <a:gd name="T44" fmla="*/ 1 w 21564"/>
                <a:gd name="T45" fmla="*/ 4 h 21600"/>
                <a:gd name="T46" fmla="*/ 1 w 21564"/>
                <a:gd name="T47" fmla="*/ 4 h 21600"/>
                <a:gd name="T48" fmla="*/ 1 w 21564"/>
                <a:gd name="T49" fmla="*/ 4 h 21600"/>
                <a:gd name="T50" fmla="*/ 1 w 21564"/>
                <a:gd name="T51" fmla="*/ 1 h 21600"/>
                <a:gd name="T52" fmla="*/ 1 w 21564"/>
                <a:gd name="T53" fmla="*/ 0 h 21600"/>
                <a:gd name="T54" fmla="*/ 1 w 21564"/>
                <a:gd name="T55" fmla="*/ 0 h 21600"/>
                <a:gd name="T56" fmla="*/ 0 w 21564"/>
                <a:gd name="T57" fmla="*/ 0 h 21600"/>
                <a:gd name="T58" fmla="*/ 0 w 21564"/>
                <a:gd name="T59" fmla="*/ 0 h 21600"/>
                <a:gd name="T60" fmla="*/ 0 w 21564"/>
                <a:gd name="T61" fmla="*/ 0 h 21600"/>
                <a:gd name="T62" fmla="*/ 0 w 21564"/>
                <a:gd name="T63" fmla="*/ 0 h 21600"/>
                <a:gd name="T64" fmla="*/ 1 w 21564"/>
                <a:gd name="T65" fmla="*/ 0 h 21600"/>
                <a:gd name="T66" fmla="*/ 1 w 21564"/>
                <a:gd name="T67" fmla="*/ 0 h 21600"/>
                <a:gd name="T68" fmla="*/ 1 w 21564"/>
                <a:gd name="T69" fmla="*/ 0 h 21600"/>
                <a:gd name="T70" fmla="*/ 1 w 21564"/>
                <a:gd name="T71" fmla="*/ 0 h 21600"/>
                <a:gd name="T72" fmla="*/ 1 w 21564"/>
                <a:gd name="T73" fmla="*/ 0 h 21600"/>
                <a:gd name="T74" fmla="*/ 1 w 21564"/>
                <a:gd name="T75" fmla="*/ 0 h 21600"/>
                <a:gd name="T76" fmla="*/ 1 w 21564"/>
                <a:gd name="T77" fmla="*/ 0 h 21600"/>
                <a:gd name="T78" fmla="*/ 1 w 21564"/>
                <a:gd name="T79" fmla="*/ 1 h 21600"/>
                <a:gd name="T80" fmla="*/ 4 w 21564"/>
                <a:gd name="T81" fmla="*/ 1 h 21600"/>
                <a:gd name="T82" fmla="*/ 4 w 21564"/>
                <a:gd name="T83" fmla="*/ 1 h 21600"/>
                <a:gd name="T84" fmla="*/ 1 w 21564"/>
                <a:gd name="T85" fmla="*/ 4 h 21600"/>
                <a:gd name="T86" fmla="*/ 1 w 21564"/>
                <a:gd name="T87" fmla="*/ 4 h 21600"/>
                <a:gd name="T88" fmla="*/ 2 w 21564"/>
                <a:gd name="T89" fmla="*/ 4 h 21600"/>
                <a:gd name="T90" fmla="*/ 2 w 21564"/>
                <a:gd name="T91" fmla="*/ 4 h 21600"/>
                <a:gd name="T92" fmla="*/ 2 w 21564"/>
                <a:gd name="T93" fmla="*/ 4 h 21600"/>
                <a:gd name="T94" fmla="*/ 2 w 21564"/>
                <a:gd name="T95" fmla="*/ 4 h 21600"/>
                <a:gd name="T96" fmla="*/ 2 w 21564"/>
                <a:gd name="T97" fmla="*/ 4 h 21600"/>
                <a:gd name="T98" fmla="*/ 1 w 21564"/>
                <a:gd name="T99" fmla="*/ 4 h 21600"/>
                <a:gd name="T100" fmla="*/ 1 w 21564"/>
                <a:gd name="T101" fmla="*/ 4 h 21600"/>
                <a:gd name="T102" fmla="*/ 3 w 21564"/>
                <a:gd name="T103" fmla="*/ 4 h 21600"/>
                <a:gd name="T104" fmla="*/ 3 w 21564"/>
                <a:gd name="T105" fmla="*/ 4 h 21600"/>
                <a:gd name="T106" fmla="*/ 3 w 21564"/>
                <a:gd name="T107" fmla="*/ 4 h 21600"/>
                <a:gd name="T108" fmla="*/ 3 w 21564"/>
                <a:gd name="T109" fmla="*/ 4 h 21600"/>
                <a:gd name="T110" fmla="*/ 4 w 21564"/>
                <a:gd name="T111" fmla="*/ 4 h 21600"/>
                <a:gd name="T112" fmla="*/ 3 w 21564"/>
                <a:gd name="T113" fmla="*/ 4 h 21600"/>
                <a:gd name="T114" fmla="*/ 3 w 21564"/>
                <a:gd name="T115" fmla="*/ 4 h 21600"/>
                <a:gd name="T116" fmla="*/ 3 w 21564"/>
                <a:gd name="T117" fmla="*/ 4 h 21600"/>
                <a:gd name="T118" fmla="*/ 3 w 21564"/>
                <a:gd name="T119" fmla="*/ 4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564" h="2160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a:extLst/>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sp>
        <p:nvSpPr>
          <p:cNvPr id="7" name="TextBox 6"/>
          <p:cNvSpPr txBox="1"/>
          <p:nvPr/>
        </p:nvSpPr>
        <p:spPr>
          <a:xfrm>
            <a:off x="20162" y="271158"/>
            <a:ext cx="2304256" cy="461665"/>
          </a:xfrm>
          <a:prstGeom prst="rect">
            <a:avLst/>
          </a:prstGeom>
          <a:noFill/>
        </p:spPr>
        <p:txBody>
          <a:bodyPr wrap="square" rtlCol="0">
            <a:spAutoFit/>
          </a:bodyPr>
          <a:lstStyle/>
          <a:p>
            <a:r>
              <a:rPr lang="zh-CN" altLang="en-US" sz="2400" b="1" dirty="0">
                <a:solidFill>
                  <a:schemeClr val="bg1"/>
                </a:solidFill>
                <a:latin typeface="微软雅黑" pitchFamily="34" charset="-122"/>
                <a:ea typeface="微软雅黑" pitchFamily="34" charset="-122"/>
              </a:rPr>
              <a:t>数据与信息</a:t>
            </a:r>
          </a:p>
        </p:txBody>
      </p:sp>
      <p:sp>
        <p:nvSpPr>
          <p:cNvPr id="29" name="TextBox 28"/>
          <p:cNvSpPr txBox="1"/>
          <p:nvPr/>
        </p:nvSpPr>
        <p:spPr>
          <a:xfrm>
            <a:off x="3652156" y="1326915"/>
            <a:ext cx="5241118" cy="3762583"/>
          </a:xfrm>
          <a:prstGeom prst="rect">
            <a:avLst/>
          </a:prstGeom>
          <a:noFill/>
        </p:spPr>
        <p:txBody>
          <a:bodyPr wrap="square" lIns="68594" tIns="34297" rIns="68594" bIns="34297" rtlCol="0">
            <a:spAutoFit/>
          </a:bodyPr>
          <a:lstStyle/>
          <a:p>
            <a:pPr>
              <a:lnSpc>
                <a:spcPct val="150000"/>
              </a:lnSpc>
            </a:pPr>
            <a:r>
              <a:rPr lang="zh-CN" altLang="en-US" sz="2000" b="1" dirty="0">
                <a:solidFill>
                  <a:srgbClr val="FF0000"/>
                </a:solidFill>
                <a:latin typeface="微软雅黑" pitchFamily="34" charset="-122"/>
                <a:ea typeface="微软雅黑" pitchFamily="34" charset="-122"/>
              </a:rPr>
              <a:t>数据</a:t>
            </a:r>
            <a:r>
              <a:rPr lang="zh-CN" altLang="en-US" sz="2000" b="1" dirty="0">
                <a:latin typeface="微软雅黑" pitchFamily="34" charset="-122"/>
                <a:ea typeface="微软雅黑" pitchFamily="34" charset="-122"/>
              </a:rPr>
              <a:t>：数据是对客观事物的</a:t>
            </a:r>
            <a:r>
              <a:rPr lang="zh-CN" altLang="en-US" sz="2000" b="1" dirty="0">
                <a:solidFill>
                  <a:srgbClr val="FF0000"/>
                </a:solidFill>
                <a:latin typeface="微软雅黑" pitchFamily="34" charset="-122"/>
                <a:ea typeface="微软雅黑" pitchFamily="34" charset="-122"/>
              </a:rPr>
              <a:t>符号表示</a:t>
            </a:r>
            <a:r>
              <a:rPr lang="zh-CN" altLang="en-US" sz="2000" b="1" dirty="0" smtClean="0">
                <a:latin typeface="微软雅黑" pitchFamily="34" charset="-122"/>
                <a:ea typeface="微软雅黑" pitchFamily="34" charset="-122"/>
              </a:rPr>
              <a:t>。如</a:t>
            </a:r>
            <a:r>
              <a:rPr lang="zh-CN" altLang="en-US" sz="2000" b="1" dirty="0">
                <a:latin typeface="微软雅黑" pitchFamily="34" charset="-122"/>
                <a:ea typeface="微软雅黑" pitchFamily="34" charset="-122"/>
              </a:rPr>
              <a:t>：数值、文字、语言、图形、图像等都是不同形式的数据。</a:t>
            </a:r>
          </a:p>
          <a:p>
            <a:pPr>
              <a:lnSpc>
                <a:spcPct val="150000"/>
              </a:lnSpc>
            </a:pPr>
            <a:r>
              <a:rPr lang="zh-CN" altLang="en-US" sz="2000" b="1" dirty="0">
                <a:solidFill>
                  <a:srgbClr val="FF0000"/>
                </a:solidFill>
                <a:latin typeface="微软雅黑" pitchFamily="34" charset="-122"/>
                <a:ea typeface="微软雅黑" pitchFamily="34" charset="-122"/>
              </a:rPr>
              <a:t>信息</a:t>
            </a:r>
            <a:r>
              <a:rPr lang="zh-CN" altLang="en-US" sz="2000" b="1" dirty="0">
                <a:latin typeface="微软雅黑" pitchFamily="34" charset="-122"/>
                <a:ea typeface="微软雅黑" pitchFamily="34" charset="-122"/>
              </a:rPr>
              <a:t>：既是对客观事物变化和特征的反映，又是事物之间相互作用、相互联系的表征</a:t>
            </a:r>
            <a:r>
              <a:rPr lang="zh-CN" altLang="en-US" sz="2000" b="1" dirty="0" smtClean="0">
                <a:latin typeface="微软雅黑" pitchFamily="34" charset="-122"/>
                <a:ea typeface="微软雅黑" pitchFamily="34" charset="-122"/>
              </a:rPr>
              <a:t>。信息</a:t>
            </a:r>
            <a:r>
              <a:rPr lang="zh-CN" altLang="en-US" sz="2000" b="1" dirty="0">
                <a:latin typeface="微软雅黑" pitchFamily="34" charset="-122"/>
                <a:ea typeface="微软雅黑" pitchFamily="34" charset="-122"/>
              </a:rPr>
              <a:t>必须</a:t>
            </a:r>
            <a:r>
              <a:rPr lang="zh-CN" altLang="en-US" sz="2000" b="1" dirty="0">
                <a:solidFill>
                  <a:srgbClr val="FF0000"/>
                </a:solidFill>
                <a:latin typeface="微软雅黑" pitchFamily="34" charset="-122"/>
                <a:ea typeface="微软雅黑" pitchFamily="34" charset="-122"/>
              </a:rPr>
              <a:t>数字化编码</a:t>
            </a:r>
            <a:r>
              <a:rPr lang="zh-CN" altLang="en-US" sz="2000" b="1" dirty="0">
                <a:latin typeface="微软雅黑" pitchFamily="34" charset="-122"/>
                <a:ea typeface="微软雅黑" pitchFamily="34" charset="-122"/>
              </a:rPr>
              <a:t>，才能传送、存储和处理</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信息具有</a:t>
            </a:r>
            <a:r>
              <a:rPr lang="zh-CN" altLang="en-US" sz="2000" b="1" dirty="0">
                <a:solidFill>
                  <a:srgbClr val="FF0000"/>
                </a:solidFill>
                <a:latin typeface="微软雅黑" pitchFamily="34" charset="-122"/>
                <a:ea typeface="微软雅黑" pitchFamily="34" charset="-122"/>
              </a:rPr>
              <a:t>针对性和时效性</a:t>
            </a:r>
            <a:r>
              <a:rPr lang="zh-CN" altLang="en-US" sz="2000" b="1" dirty="0">
                <a:latin typeface="微软雅黑" pitchFamily="34" charset="-122"/>
                <a:ea typeface="微软雅黑" pitchFamily="34" charset="-122"/>
              </a:rPr>
              <a:t>。</a:t>
            </a:r>
          </a:p>
          <a:p>
            <a:pPr>
              <a:lnSpc>
                <a:spcPct val="150000"/>
              </a:lnSpc>
            </a:pPr>
            <a:endParaRPr lang="zh-CN" altLang="en-US" sz="2000" b="1" dirty="0">
              <a:latin typeface="微软雅黑" pitchFamily="34" charset="-122"/>
              <a:ea typeface="微软雅黑" pitchFamily="34" charset="-122"/>
            </a:endParaRPr>
          </a:p>
        </p:txBody>
      </p:sp>
    </p:spTree>
    <p:extLst>
      <p:ext uri="{BB962C8B-B14F-4D97-AF65-F5344CB8AC3E}">
        <p14:creationId xmlns:p14="http://schemas.microsoft.com/office/powerpoint/2010/main" val="1090600992"/>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75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100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750"/>
                                        <p:tgtEl>
                                          <p:spTgt spid="29"/>
                                        </p:tgtEl>
                                      </p:cBhvr>
                                    </p:animEffect>
                                    <p:anim calcmode="lin" valueType="num">
                                      <p:cBhvr>
                                        <p:cTn id="31" dur="750" fill="hold"/>
                                        <p:tgtEl>
                                          <p:spTgt spid="29"/>
                                        </p:tgtEl>
                                        <p:attrNameLst>
                                          <p:attrName>ppt_x</p:attrName>
                                        </p:attrNameLst>
                                      </p:cBhvr>
                                      <p:tavLst>
                                        <p:tav tm="0">
                                          <p:val>
                                            <p:strVal val="#ppt_x"/>
                                          </p:val>
                                        </p:tav>
                                        <p:tav tm="100000">
                                          <p:val>
                                            <p:strVal val="#ppt_x"/>
                                          </p:val>
                                        </p:tav>
                                      </p:tavLst>
                                    </p:anim>
                                    <p:anim calcmode="lin" valueType="num">
                                      <p:cBhvr>
                                        <p:cTn id="3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041" y="1332998"/>
            <a:ext cx="7165233" cy="365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组合 15"/>
          <p:cNvGrpSpPr/>
          <p:nvPr/>
        </p:nvGrpSpPr>
        <p:grpSpPr>
          <a:xfrm>
            <a:off x="467263" y="4039522"/>
            <a:ext cx="939518" cy="890600"/>
            <a:chOff x="-337987" y="1112032"/>
            <a:chExt cx="4403992" cy="1890788"/>
          </a:xfrm>
        </p:grpSpPr>
        <p:sp>
          <p:nvSpPr>
            <p:cNvPr id="17"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8"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9" name="梯形 18"/>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20" name="梯形 19"/>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汉字的编码</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316373" y="927810"/>
            <a:ext cx="8576901" cy="2377588"/>
          </a:xfrm>
          <a:prstGeom prst="rect">
            <a:avLst/>
          </a:prstGeom>
          <a:noFill/>
        </p:spPr>
        <p:txBody>
          <a:bodyPr wrap="square" lIns="68594" tIns="34297" rIns="68594" bIns="34297" rtlCol="0">
            <a:spAutoFit/>
          </a:bodyPr>
          <a:lstStyle/>
          <a:p>
            <a:pPr marL="342900" indent="-342900">
              <a:lnSpc>
                <a:spcPct val="150000"/>
              </a:lnSpc>
              <a:buFont typeface="Arial" pitchFamily="34" charset="0"/>
              <a:buChar char="•"/>
            </a:pPr>
            <a:r>
              <a:rPr lang="zh-CN" altLang="en-US" sz="2000" b="1" dirty="0">
                <a:latin typeface="微软雅黑" pitchFamily="34" charset="-122"/>
                <a:ea typeface="微软雅黑" pitchFamily="34" charset="-122"/>
              </a:rPr>
              <a:t>区位码转换为国标码</a:t>
            </a:r>
          </a:p>
          <a:p>
            <a:pPr marL="797899" lvl="1" indent="-342900">
              <a:lnSpc>
                <a:spcPct val="150000"/>
              </a:lnSpc>
              <a:buFont typeface="Arial" pitchFamily="34" charset="0"/>
              <a:buChar char="•"/>
            </a:pPr>
            <a:endParaRPr lang="zh-CN" altLang="en-US" sz="2000" b="1" dirty="0">
              <a:latin typeface="微软雅黑" pitchFamily="34" charset="-122"/>
              <a:ea typeface="微软雅黑" pitchFamily="34" charset="-122"/>
            </a:endParaRPr>
          </a:p>
          <a:p>
            <a:pPr marL="342900" indent="-342900">
              <a:lnSpc>
                <a:spcPct val="150000"/>
              </a:lnSpc>
              <a:buFont typeface="Arial" pitchFamily="34" charset="0"/>
              <a:buChar char="•"/>
            </a:pPr>
            <a:endParaRPr lang="zh-CN" altLang="en-US" sz="2000" b="1" dirty="0" smtClean="0">
              <a:latin typeface="微软雅黑" pitchFamily="34" charset="-122"/>
              <a:ea typeface="微软雅黑" pitchFamily="34" charset="-122"/>
            </a:endParaRPr>
          </a:p>
          <a:p>
            <a:pPr marL="342900" indent="-342900">
              <a:lnSpc>
                <a:spcPct val="150000"/>
              </a:lnSpc>
              <a:buFont typeface="Arial" pitchFamily="34" charset="0"/>
              <a:buChar char="•"/>
            </a:pPr>
            <a:endParaRPr lang="zh-CN" altLang="en-US" sz="2000" b="1" dirty="0" smtClean="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flipH="1">
            <a:off x="59815" y="4212939"/>
            <a:ext cx="1443027"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pic>
        <p:nvPicPr>
          <p:cNvPr id="21" name="图片 20"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9538" y="3481787"/>
            <a:ext cx="7497222" cy="1028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88992491"/>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67263" y="4039522"/>
            <a:ext cx="939518" cy="890600"/>
            <a:chOff x="-337987" y="1112032"/>
            <a:chExt cx="4403992" cy="1890788"/>
          </a:xfrm>
        </p:grpSpPr>
        <p:sp>
          <p:nvSpPr>
            <p:cNvPr id="17"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8"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9" name="梯形 18"/>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20" name="梯形 19"/>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汉字的编码</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316373" y="927810"/>
            <a:ext cx="8576901" cy="3300918"/>
          </a:xfrm>
          <a:prstGeom prst="rect">
            <a:avLst/>
          </a:prstGeom>
          <a:noFill/>
        </p:spPr>
        <p:txBody>
          <a:bodyPr wrap="square" lIns="68594" tIns="34297" rIns="68594" bIns="34297" rtlCol="0">
            <a:spAutoFit/>
          </a:bodyPr>
          <a:lstStyle/>
          <a:p>
            <a:pPr marL="342900" indent="-342900">
              <a:lnSpc>
                <a:spcPct val="150000"/>
              </a:lnSpc>
              <a:buFont typeface="Arial" pitchFamily="34" charset="0"/>
              <a:buChar char="•"/>
            </a:pPr>
            <a:r>
              <a:rPr lang="zh-CN" altLang="en-US" sz="2000" b="1" dirty="0" smtClean="0">
                <a:latin typeface="微软雅黑" pitchFamily="34" charset="-122"/>
                <a:ea typeface="微软雅黑" pitchFamily="34" charset="-122"/>
              </a:rPr>
              <a:t>汉字内码</a:t>
            </a:r>
            <a:endParaRPr lang="en-US" altLang="zh-CN" sz="2000" b="1" dirty="0" smtClean="0">
              <a:latin typeface="微软雅黑" pitchFamily="34" charset="-122"/>
              <a:ea typeface="微软雅黑" pitchFamily="34" charset="-122"/>
            </a:endParaRPr>
          </a:p>
          <a:p>
            <a:pPr marL="797899" lvl="1" indent="-342900">
              <a:lnSpc>
                <a:spcPct val="150000"/>
              </a:lnSpc>
              <a:buFont typeface="Arial" pitchFamily="34" charset="0"/>
              <a:buChar char="•"/>
            </a:pPr>
            <a:r>
              <a:rPr lang="zh-CN" altLang="en-US" sz="2000" b="1" dirty="0">
                <a:latin typeface="微软雅黑" pitchFamily="34" charset="-122"/>
                <a:ea typeface="微软雅黑" pitchFamily="34" charset="-122"/>
              </a:rPr>
              <a:t>汉字在计算机内部进行存储、处理的代码</a:t>
            </a:r>
          </a:p>
          <a:p>
            <a:pPr marL="797899" lvl="1" indent="-342900">
              <a:lnSpc>
                <a:spcPct val="150000"/>
              </a:lnSpc>
              <a:buFont typeface="Arial" pitchFamily="34" charset="0"/>
              <a:buChar char="•"/>
            </a:pPr>
            <a:r>
              <a:rPr lang="zh-CN" altLang="en-US" sz="2000" b="1" dirty="0">
                <a:latin typeface="微软雅黑" pitchFamily="34" charset="-122"/>
                <a:ea typeface="微软雅黑" pitchFamily="34" charset="-122"/>
              </a:rPr>
              <a:t>汉字内码：</a:t>
            </a: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个字节</a:t>
            </a:r>
            <a:r>
              <a:rPr lang="zh-CN" altLang="en-US" sz="2000" b="1" dirty="0" smtClean="0">
                <a:latin typeface="微软雅黑" pitchFamily="34" charset="-122"/>
                <a:ea typeface="微软雅黑" pitchFamily="34" charset="-122"/>
              </a:rPr>
              <a:t>存储，每个</a:t>
            </a:r>
            <a:r>
              <a:rPr lang="zh-CN" altLang="en-US" sz="2000" b="1" dirty="0">
                <a:latin typeface="微软雅黑" pitchFamily="34" charset="-122"/>
                <a:ea typeface="微软雅黑" pitchFamily="34" charset="-122"/>
              </a:rPr>
              <a:t>字节最高位置“</a:t>
            </a:r>
            <a:r>
              <a:rPr lang="en-US" altLang="zh-CN" sz="2000" b="1" dirty="0">
                <a:latin typeface="微软雅黑" pitchFamily="34" charset="-122"/>
                <a:ea typeface="微软雅黑" pitchFamily="34" charset="-122"/>
              </a:rPr>
              <a:t>1”</a:t>
            </a:r>
          </a:p>
          <a:p>
            <a:pPr marL="797899" lvl="1" indent="-342900">
              <a:lnSpc>
                <a:spcPct val="150000"/>
              </a:lnSpc>
              <a:buFont typeface="Arial" pitchFamily="34" charset="0"/>
              <a:buChar char="•"/>
            </a:pPr>
            <a:endParaRPr lang="zh-CN" altLang="en-US" sz="2000" b="1" dirty="0">
              <a:latin typeface="微软雅黑" pitchFamily="34" charset="-122"/>
              <a:ea typeface="微软雅黑" pitchFamily="34" charset="-122"/>
            </a:endParaRPr>
          </a:p>
          <a:p>
            <a:pPr marL="342900" indent="-342900">
              <a:lnSpc>
                <a:spcPct val="150000"/>
              </a:lnSpc>
              <a:buFont typeface="Arial" pitchFamily="34" charset="0"/>
              <a:buChar char="•"/>
            </a:pPr>
            <a:endParaRPr lang="zh-CN" altLang="en-US" sz="2000" b="1" dirty="0" smtClean="0">
              <a:latin typeface="微软雅黑" pitchFamily="34" charset="-122"/>
              <a:ea typeface="微软雅黑" pitchFamily="34" charset="-122"/>
            </a:endParaRPr>
          </a:p>
          <a:p>
            <a:pPr marL="342900" indent="-342900">
              <a:lnSpc>
                <a:spcPct val="150000"/>
              </a:lnSpc>
              <a:buFont typeface="Arial" pitchFamily="34" charset="0"/>
              <a:buChar char="•"/>
            </a:pPr>
            <a:endParaRPr lang="zh-CN" altLang="en-US" sz="2000" b="1" dirty="0" smtClean="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flipH="1">
            <a:off x="59815" y="4212939"/>
            <a:ext cx="1443027"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23" name="AutoShape 25"/>
          <p:cNvSpPr>
            <a:spLocks noChangeArrowheads="1"/>
          </p:cNvSpPr>
          <p:nvPr/>
        </p:nvSpPr>
        <p:spPr bwMode="auto">
          <a:xfrm>
            <a:off x="5292874" y="2572543"/>
            <a:ext cx="3758156" cy="792089"/>
          </a:xfrm>
          <a:prstGeom prst="wedgeRoundRectCallout">
            <a:avLst>
              <a:gd name="adj1" fmla="val -18725"/>
              <a:gd name="adj2" fmla="val -84968"/>
              <a:gd name="adj3" fmla="val 16667"/>
            </a:avLst>
          </a:prstGeom>
          <a:solidFill>
            <a:schemeClr val="bg1"/>
          </a:solidFill>
          <a:ln w="12700">
            <a:solidFill>
              <a:srgbClr val="FF33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000" b="1" dirty="0">
                <a:solidFill>
                  <a:srgbClr val="660033"/>
                </a:solidFill>
                <a:latin typeface="黑体" pitchFamily="49" charset="-122"/>
                <a:ea typeface="黑体" pitchFamily="49" charset="-122"/>
              </a:rPr>
              <a:t> </a:t>
            </a:r>
            <a:r>
              <a:rPr lang="zh-CN" altLang="en-US" sz="2000" b="1" dirty="0">
                <a:latin typeface="黑体" pitchFamily="49" charset="-122"/>
                <a:ea typeface="黑体" pitchFamily="49" charset="-122"/>
              </a:rPr>
              <a:t>目地：区分于</a:t>
            </a:r>
            <a:r>
              <a:rPr lang="en-US" altLang="zh-CN" sz="2000" b="1" dirty="0">
                <a:latin typeface="黑体" pitchFamily="49" charset="-122"/>
                <a:ea typeface="黑体" pitchFamily="49" charset="-122"/>
              </a:rPr>
              <a:t>ASCII</a:t>
            </a:r>
            <a:r>
              <a:rPr lang="zh-CN" altLang="en-US" sz="2000" b="1" dirty="0">
                <a:latin typeface="黑体" pitchFamily="49" charset="-122"/>
                <a:ea typeface="黑体" pitchFamily="49" charset="-122"/>
              </a:rPr>
              <a:t>码</a:t>
            </a:r>
          </a:p>
          <a:p>
            <a:r>
              <a:rPr lang="zh-CN" altLang="en-US" sz="2000" b="1" dirty="0">
                <a:latin typeface="黑体" pitchFamily="49" charset="-122"/>
                <a:ea typeface="黑体" pitchFamily="49" charset="-122"/>
              </a:rPr>
              <a:t> 方法：汉字的国标码 ＋</a:t>
            </a:r>
            <a:r>
              <a:rPr lang="en-US" altLang="zh-CN" sz="2000" b="1" dirty="0">
                <a:latin typeface="黑体" pitchFamily="49" charset="-122"/>
                <a:ea typeface="黑体" pitchFamily="49" charset="-122"/>
              </a:rPr>
              <a:t>8080</a:t>
            </a:r>
            <a:r>
              <a:rPr lang="en-US" altLang="zh-CN" sz="2000" b="1" baseline="-25000" dirty="0">
                <a:latin typeface="黑体" pitchFamily="49" charset="-122"/>
                <a:ea typeface="黑体" pitchFamily="49" charset="-122"/>
              </a:rPr>
              <a:t>H</a:t>
            </a:r>
            <a:endParaRPr lang="zh-CN" altLang="en-US" sz="2000" b="1" baseline="-25000" dirty="0">
              <a:latin typeface="黑体" pitchFamily="49" charset="-122"/>
              <a:ea typeface="黑体" pitchFamily="49"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474" y="3537820"/>
            <a:ext cx="6674693" cy="131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075343"/>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 calcmode="lin" valueType="num">
                                      <p:cBhvr additive="base">
                                        <p:cTn id="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anim calcmode="lin" valueType="num">
                                      <p:cBhvr additive="base">
                                        <p:cTn id="13"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500" fill="hold"/>
                                        <p:tgtEl>
                                          <p:spTgt spid="4098"/>
                                        </p:tgtEl>
                                        <p:attrNameLst>
                                          <p:attrName>ppt_x</p:attrName>
                                        </p:attrNameLst>
                                      </p:cBhvr>
                                      <p:tavLst>
                                        <p:tav tm="0">
                                          <p:val>
                                            <p:strVal val="#ppt_x"/>
                                          </p:val>
                                        </p:tav>
                                        <p:tav tm="100000">
                                          <p:val>
                                            <p:strVal val="#ppt_x"/>
                                          </p:val>
                                        </p:tav>
                                      </p:tavLst>
                                    </p:anim>
                                    <p:anim calcmode="lin" valueType="num">
                                      <p:cBhvr additive="base">
                                        <p:cTn id="2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67263" y="4039522"/>
            <a:ext cx="939518" cy="890600"/>
            <a:chOff x="-337987" y="1112032"/>
            <a:chExt cx="4403992" cy="1890788"/>
          </a:xfrm>
        </p:grpSpPr>
        <p:sp>
          <p:nvSpPr>
            <p:cNvPr id="17"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8"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9" name="梯形 18"/>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20" name="梯形 19"/>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汉字的编码</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653883" y="927809"/>
            <a:ext cx="5336541" cy="6994237"/>
          </a:xfrm>
          <a:prstGeom prst="rect">
            <a:avLst/>
          </a:prstGeom>
          <a:noFill/>
        </p:spPr>
        <p:txBody>
          <a:bodyPr wrap="square" lIns="68594" tIns="34297" rIns="68594" bIns="34297" rtlCol="0">
            <a:spAutoFit/>
          </a:bodyPr>
          <a:lstStyle/>
          <a:p>
            <a:pPr marL="342900" indent="-342900">
              <a:lnSpc>
                <a:spcPct val="150000"/>
              </a:lnSpc>
              <a:buFont typeface="Arial" pitchFamily="34" charset="0"/>
              <a:buChar char="•"/>
            </a:pPr>
            <a:r>
              <a:rPr lang="zh-CN" altLang="en-US" sz="2000" b="1" dirty="0" smtClean="0">
                <a:latin typeface="微软雅黑" pitchFamily="34" charset="-122"/>
                <a:ea typeface="微软雅黑" pitchFamily="34" charset="-122"/>
              </a:rPr>
              <a:t>汉字字形码</a:t>
            </a:r>
            <a:endParaRPr lang="en-US" altLang="zh-CN" sz="2000" b="1" dirty="0" smtClean="0">
              <a:latin typeface="微软雅黑" pitchFamily="34" charset="-122"/>
              <a:ea typeface="微软雅黑" pitchFamily="34" charset="-122"/>
            </a:endParaRPr>
          </a:p>
          <a:p>
            <a:pPr marL="797899" lvl="1" indent="-342900">
              <a:lnSpc>
                <a:spcPct val="150000"/>
              </a:lnSpc>
              <a:buFont typeface="Arial" pitchFamily="34" charset="0"/>
              <a:buChar char="•"/>
            </a:pPr>
            <a:r>
              <a:rPr lang="zh-CN" altLang="en-US" sz="2000" b="1" dirty="0" smtClean="0">
                <a:latin typeface="微软雅黑" pitchFamily="34" charset="-122"/>
                <a:ea typeface="微软雅黑" pitchFamily="34" charset="-122"/>
              </a:rPr>
              <a:t>汉字</a:t>
            </a:r>
            <a:r>
              <a:rPr lang="zh-CN" altLang="en-US" sz="2000" b="1" dirty="0">
                <a:latin typeface="微软雅黑" pitchFamily="34" charset="-122"/>
                <a:ea typeface="微软雅黑" pitchFamily="34" charset="-122"/>
              </a:rPr>
              <a:t>字形点阵的</a:t>
            </a:r>
            <a:r>
              <a:rPr lang="zh-CN" altLang="en-US" sz="2000" b="1" dirty="0" smtClean="0">
                <a:latin typeface="微软雅黑" pitchFamily="34" charset="-122"/>
                <a:ea typeface="微软雅黑" pitchFamily="34" charset="-122"/>
              </a:rPr>
              <a:t>代码</a:t>
            </a:r>
            <a:endParaRPr lang="en-US" altLang="zh-CN" sz="2000" b="1" dirty="0" smtClean="0">
              <a:latin typeface="微软雅黑" pitchFamily="34" charset="-122"/>
              <a:ea typeface="微软雅黑" pitchFamily="34" charset="-122"/>
            </a:endParaRPr>
          </a:p>
          <a:p>
            <a:pPr marL="797899" lvl="1" indent="-342900">
              <a:lnSpc>
                <a:spcPct val="150000"/>
              </a:lnSpc>
              <a:buFont typeface="Arial" pitchFamily="34" charset="0"/>
              <a:buChar char="•"/>
            </a:pPr>
            <a:r>
              <a:rPr lang="zh-CN" altLang="en-US" sz="2000" b="1" dirty="0" smtClean="0">
                <a:latin typeface="微软雅黑" pitchFamily="34" charset="-122"/>
                <a:ea typeface="微软雅黑" pitchFamily="34" charset="-122"/>
              </a:rPr>
              <a:t>用于</a:t>
            </a:r>
            <a:r>
              <a:rPr lang="zh-CN" altLang="en-US" sz="2000" b="1" dirty="0">
                <a:latin typeface="微软雅黑" pitchFamily="34" charset="-122"/>
                <a:ea typeface="微软雅黑" pitchFamily="34" charset="-122"/>
              </a:rPr>
              <a:t>汉字在显示屏或打印机输出。</a:t>
            </a:r>
          </a:p>
          <a:p>
            <a:pPr marL="797899" lvl="1" indent="-342900">
              <a:lnSpc>
                <a:spcPct val="150000"/>
              </a:lnSpc>
              <a:buFont typeface="Arial" pitchFamily="34" charset="0"/>
              <a:buChar char="•"/>
            </a:pPr>
            <a:r>
              <a:rPr lang="zh-CN" altLang="en-US" sz="2000" b="1" dirty="0" smtClean="0">
                <a:latin typeface="微软雅黑" pitchFamily="34" charset="-122"/>
                <a:ea typeface="微软雅黑" pitchFamily="34" charset="-122"/>
              </a:rPr>
              <a:t>通常</a:t>
            </a:r>
            <a:r>
              <a:rPr lang="zh-CN" altLang="en-US" sz="2000" b="1" dirty="0">
                <a:latin typeface="微软雅黑" pitchFamily="34" charset="-122"/>
                <a:ea typeface="微软雅黑" pitchFamily="34" charset="-122"/>
              </a:rPr>
              <a:t>有两种表示方式：点阵和矢量表示方式。 </a:t>
            </a:r>
            <a:endParaRPr lang="en-US" altLang="zh-CN" sz="2000" b="1" dirty="0" smtClean="0">
              <a:latin typeface="微软雅黑" pitchFamily="34" charset="-122"/>
              <a:ea typeface="微软雅黑" pitchFamily="34" charset="-122"/>
            </a:endParaRPr>
          </a:p>
          <a:p>
            <a:pPr marL="797899" lvl="1" indent="-342900">
              <a:lnSpc>
                <a:spcPct val="150000"/>
              </a:lnSpc>
              <a:buFont typeface="Arial" pitchFamily="34" charset="0"/>
              <a:buChar char="•"/>
            </a:pPr>
            <a:r>
              <a:rPr lang="en-US" altLang="zh-CN" sz="2000" b="1" dirty="0">
                <a:latin typeface="微软雅黑" pitchFamily="34" charset="-122"/>
                <a:ea typeface="微软雅黑" pitchFamily="34" charset="-122"/>
              </a:rPr>
              <a:t>16×16</a:t>
            </a:r>
            <a:r>
              <a:rPr lang="zh-CN" altLang="en-US" sz="2000" b="1" dirty="0">
                <a:latin typeface="微软雅黑" pitchFamily="34" charset="-122"/>
                <a:ea typeface="微软雅黑" pitchFamily="34" charset="-122"/>
              </a:rPr>
              <a:t>点阵显示汉字，需要多少存储空间？</a:t>
            </a:r>
            <a:endParaRPr lang="en-US" altLang="zh-CN" sz="2000" b="1" dirty="0">
              <a:latin typeface="微软雅黑" pitchFamily="34" charset="-122"/>
              <a:ea typeface="微软雅黑" pitchFamily="34" charset="-122"/>
            </a:endParaRPr>
          </a:p>
          <a:p>
            <a:pPr marL="797899" lvl="1" indent="-342900">
              <a:lnSpc>
                <a:spcPct val="150000"/>
              </a:lnSpc>
              <a:buFont typeface="Arial" pitchFamily="34" charset="0"/>
              <a:buChar char="•"/>
            </a:pPr>
            <a:r>
              <a:rPr lang="en-US" altLang="zh-CN" sz="2000" b="1" dirty="0">
                <a:solidFill>
                  <a:srgbClr val="FF0000"/>
                </a:solidFill>
                <a:latin typeface="微软雅黑" pitchFamily="34" charset="-122"/>
                <a:ea typeface="微软雅黑" pitchFamily="34" charset="-122"/>
              </a:rPr>
              <a:t>16×16</a:t>
            </a:r>
            <a:r>
              <a:rPr lang="zh-CN" altLang="en-US" sz="2000" b="1" dirty="0">
                <a:solidFill>
                  <a:srgbClr val="FF0000"/>
                </a:solidFill>
                <a:latin typeface="微软雅黑" pitchFamily="34" charset="-122"/>
                <a:ea typeface="微软雅黑" pitchFamily="34" charset="-122"/>
              </a:rPr>
              <a:t>／</a:t>
            </a:r>
            <a:r>
              <a:rPr lang="en-US" altLang="zh-CN" sz="2000" b="1" dirty="0">
                <a:solidFill>
                  <a:srgbClr val="FF0000"/>
                </a:solidFill>
                <a:latin typeface="微软雅黑" pitchFamily="34" charset="-122"/>
                <a:ea typeface="微软雅黑" pitchFamily="34" charset="-122"/>
              </a:rPr>
              <a:t>8 = 32</a:t>
            </a:r>
            <a:r>
              <a:rPr lang="zh-CN" altLang="en-US" sz="2000" b="1" dirty="0">
                <a:solidFill>
                  <a:srgbClr val="FF0000"/>
                </a:solidFill>
                <a:latin typeface="微软雅黑" pitchFamily="34" charset="-122"/>
                <a:ea typeface="微软雅黑" pitchFamily="34" charset="-122"/>
              </a:rPr>
              <a:t>字节</a:t>
            </a:r>
          </a:p>
          <a:p>
            <a:pPr marL="797899" lvl="1" indent="-342900">
              <a:lnSpc>
                <a:spcPct val="150000"/>
              </a:lnSpc>
              <a:buFont typeface="Arial" pitchFamily="34" charset="0"/>
              <a:buChar char="•"/>
            </a:pPr>
            <a:endParaRPr lang="zh-CN" altLang="en-US" sz="2000" b="1" dirty="0">
              <a:latin typeface="微软雅黑" pitchFamily="34" charset="-122"/>
              <a:ea typeface="微软雅黑" pitchFamily="34" charset="-122"/>
            </a:endParaRPr>
          </a:p>
          <a:p>
            <a:pPr marL="797899" lvl="1" indent="-342900">
              <a:lnSpc>
                <a:spcPct val="150000"/>
              </a:lnSpc>
              <a:buFont typeface="Arial" pitchFamily="34" charset="0"/>
              <a:buChar char="•"/>
            </a:pPr>
            <a:endParaRPr lang="zh-CN" altLang="en-US" sz="2000" b="1" dirty="0" smtClean="0">
              <a:latin typeface="微软雅黑" pitchFamily="34" charset="-122"/>
              <a:ea typeface="微软雅黑" pitchFamily="34" charset="-122"/>
            </a:endParaRPr>
          </a:p>
          <a:p>
            <a:pPr marL="797899" lvl="1" indent="-342900">
              <a:lnSpc>
                <a:spcPct val="150000"/>
              </a:lnSpc>
              <a:buFont typeface="Arial" pitchFamily="34" charset="0"/>
              <a:buChar char="•"/>
            </a:pPr>
            <a:endParaRPr lang="zh-CN" altLang="en-US" sz="2000" b="1" dirty="0" smtClean="0">
              <a:latin typeface="微软雅黑" pitchFamily="34" charset="-122"/>
              <a:ea typeface="微软雅黑" pitchFamily="34" charset="-122"/>
            </a:endParaRPr>
          </a:p>
          <a:p>
            <a:pPr marL="797899" lvl="1" indent="-342900">
              <a:lnSpc>
                <a:spcPct val="150000"/>
              </a:lnSpc>
              <a:buFont typeface="Arial" pitchFamily="34" charset="0"/>
              <a:buChar char="•"/>
            </a:pPr>
            <a:endParaRPr lang="zh-CN" altLang="en-US" sz="2000" b="1" dirty="0">
              <a:latin typeface="微软雅黑" pitchFamily="34" charset="-122"/>
              <a:ea typeface="微软雅黑" pitchFamily="34" charset="-122"/>
            </a:endParaRPr>
          </a:p>
          <a:p>
            <a:pPr marL="342900" indent="-342900">
              <a:lnSpc>
                <a:spcPct val="150000"/>
              </a:lnSpc>
              <a:buFont typeface="Arial" pitchFamily="34" charset="0"/>
              <a:buChar char="•"/>
            </a:pPr>
            <a:endParaRPr lang="zh-CN" altLang="en-US" sz="2000" b="1" dirty="0" smtClean="0">
              <a:latin typeface="微软雅黑" pitchFamily="34" charset="-122"/>
              <a:ea typeface="微软雅黑" pitchFamily="34" charset="-122"/>
            </a:endParaRPr>
          </a:p>
          <a:p>
            <a:pPr marL="342900" indent="-342900">
              <a:lnSpc>
                <a:spcPct val="150000"/>
              </a:lnSpc>
              <a:buFont typeface="Arial" pitchFamily="34" charset="0"/>
              <a:buChar char="•"/>
            </a:pPr>
            <a:endParaRPr lang="zh-CN" altLang="en-US" sz="2000" b="1" dirty="0" smtClean="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flipH="1">
            <a:off x="59815" y="4212939"/>
            <a:ext cx="1443027"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pic>
        <p:nvPicPr>
          <p:cNvPr id="21" name="Picture 13" descr="hanz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424" y="1390433"/>
            <a:ext cx="3055119" cy="263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组合 23"/>
          <p:cNvGrpSpPr/>
          <p:nvPr/>
        </p:nvGrpSpPr>
        <p:grpSpPr>
          <a:xfrm>
            <a:off x="8455362" y="4642386"/>
            <a:ext cx="418900" cy="233599"/>
            <a:chOff x="4786604" y="4304359"/>
            <a:chExt cx="837800" cy="467198"/>
          </a:xfrm>
        </p:grpSpPr>
        <p:grpSp>
          <p:nvGrpSpPr>
            <p:cNvPr id="25" name="组合 24"/>
            <p:cNvGrpSpPr/>
            <p:nvPr/>
          </p:nvGrpSpPr>
          <p:grpSpPr>
            <a:xfrm>
              <a:off x="5105359" y="4314661"/>
              <a:ext cx="519045" cy="356445"/>
              <a:chOff x="7096290" y="2850501"/>
              <a:chExt cx="1963066" cy="1348102"/>
            </a:xfrm>
          </p:grpSpPr>
          <p:sp>
            <p:nvSpPr>
              <p:cNvPr id="29" name="等腰三角形 7"/>
              <p:cNvSpPr/>
              <p:nvPr/>
            </p:nvSpPr>
            <p:spPr>
              <a:xfrm flipV="1">
                <a:off x="7444292" y="2850501"/>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30" name="梯形 29"/>
              <p:cNvSpPr/>
              <p:nvPr/>
            </p:nvSpPr>
            <p:spPr>
              <a:xfrm>
                <a:off x="7096290" y="4019946"/>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nvGrpSpPr>
            <p:cNvPr id="26" name="组合 25"/>
            <p:cNvGrpSpPr/>
            <p:nvPr/>
          </p:nvGrpSpPr>
          <p:grpSpPr>
            <a:xfrm>
              <a:off x="4786604" y="4304359"/>
              <a:ext cx="637510" cy="467198"/>
              <a:chOff x="4655364" y="3039335"/>
              <a:chExt cx="2322382" cy="1701954"/>
            </a:xfrm>
          </p:grpSpPr>
          <p:sp>
            <p:nvSpPr>
              <p:cNvPr id="27" name="等腰三角形 7"/>
              <p:cNvSpPr/>
              <p:nvPr/>
            </p:nvSpPr>
            <p:spPr>
              <a:xfrm flipV="1">
                <a:off x="4993351" y="3039335"/>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28" name="梯形 27"/>
              <p:cNvSpPr/>
              <p:nvPr/>
            </p:nvSpPr>
            <p:spPr>
              <a:xfrm>
                <a:off x="4655364" y="4529931"/>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sp>
        <p:nvSpPr>
          <p:cNvPr id="31" name="动作按钮: 自定义 30">
            <a:hlinkClick r:id="rId4" action="ppaction://hlinksldjump" highlightClick="1"/>
          </p:cNvPr>
          <p:cNvSpPr/>
          <p:nvPr/>
        </p:nvSpPr>
        <p:spPr>
          <a:xfrm>
            <a:off x="8389218" y="4537958"/>
            <a:ext cx="576064" cy="410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动作按钮: 自定义 31">
            <a:hlinkClick r:id="rId4" action="ppaction://hlinksldjump" highlightClick="1"/>
          </p:cNvPr>
          <p:cNvSpPr/>
          <p:nvPr/>
        </p:nvSpPr>
        <p:spPr>
          <a:xfrm>
            <a:off x="8434328" y="4548322"/>
            <a:ext cx="576064" cy="410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80658115"/>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
          <p:cNvSpPr/>
          <p:nvPr/>
        </p:nvSpPr>
        <p:spPr>
          <a:xfrm>
            <a:off x="275972" y="1204392"/>
            <a:ext cx="2582691" cy="1750131"/>
          </a:xfrm>
          <a:prstGeom prst="ellipse">
            <a:avLst/>
          </a:prstGeom>
          <a:blipFill dpi="0" rotWithShape="1">
            <a:blip r:embed="rId3" cstate="print"/>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a:defRPr/>
            </a:pPr>
            <a:endParaRPr lang="en-US" dirty="0">
              <a:solidFill>
                <a:schemeClr val="bg1">
                  <a:lumMod val="50000"/>
                </a:schemeClr>
              </a:solidFill>
            </a:endParaRPr>
          </a:p>
        </p:txBody>
      </p:sp>
      <p:sp>
        <p:nvSpPr>
          <p:cNvPr id="46" name="TextBox 45"/>
          <p:cNvSpPr txBox="1"/>
          <p:nvPr/>
        </p:nvSpPr>
        <p:spPr>
          <a:xfrm>
            <a:off x="3553863" y="1008996"/>
            <a:ext cx="4877533" cy="6070907"/>
          </a:xfrm>
          <a:prstGeom prst="rect">
            <a:avLst/>
          </a:prstGeom>
          <a:noFill/>
        </p:spPr>
        <p:txBody>
          <a:bodyPr wrap="square" lIns="68594" tIns="34297" rIns="68594" bIns="34297" rtlCol="0">
            <a:spAutoFit/>
          </a:bodyPr>
          <a:lstStyle/>
          <a:p>
            <a:pPr>
              <a:lnSpc>
                <a:spcPct val="150000"/>
              </a:lnSpc>
            </a:pPr>
            <a:r>
              <a:rPr lang="zh-CN" altLang="en-US" sz="2000" b="1" dirty="0" smtClean="0">
                <a:latin typeface="微软雅黑" pitchFamily="34" charset="-122"/>
                <a:ea typeface="微软雅黑" pitchFamily="34" charset="-122"/>
              </a:rPr>
              <a:t>数据、</a:t>
            </a:r>
            <a:r>
              <a:rPr lang="zh-CN" altLang="en-US" sz="2000" b="1" dirty="0" smtClean="0">
                <a:solidFill>
                  <a:srgbClr val="FF0000"/>
                </a:solidFill>
                <a:latin typeface="微软雅黑" pitchFamily="34" charset="-122"/>
                <a:ea typeface="微软雅黑" pitchFamily="34" charset="-122"/>
              </a:rPr>
              <a:t>二进制</a:t>
            </a:r>
            <a:endParaRPr lang="en-US" altLang="zh-CN" sz="2000" b="1" dirty="0" smtClean="0">
              <a:solidFill>
                <a:srgbClr val="FF0000"/>
              </a:solidFill>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单位：位、</a:t>
            </a:r>
            <a:r>
              <a:rPr lang="zh-CN" altLang="en-US" sz="2000" b="1" dirty="0" smtClean="0">
                <a:solidFill>
                  <a:srgbClr val="FF0000"/>
                </a:solidFill>
                <a:latin typeface="微软雅黑" pitchFamily="34" charset="-122"/>
                <a:ea typeface="微软雅黑" pitchFamily="34" charset="-122"/>
              </a:rPr>
              <a:t>字节</a:t>
            </a:r>
            <a:r>
              <a:rPr lang="zh-CN" altLang="en-US" sz="2000" b="1" dirty="0" smtClean="0">
                <a:latin typeface="微软雅黑" pitchFamily="34" charset="-122"/>
                <a:ea typeface="微软雅黑" pitchFamily="34" charset="-122"/>
              </a:rPr>
              <a:t>、字长</a:t>
            </a:r>
            <a:endParaRPr lang="en-US" altLang="zh-CN" sz="2000" b="1" dirty="0" smtClean="0">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数制、基数、数码、位权</a:t>
            </a:r>
            <a:endParaRPr lang="en-US" altLang="zh-CN" sz="2000" b="1" dirty="0" smtClean="0">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二进制、十进制、八进制、十六进制换算</a:t>
            </a:r>
            <a:endParaRPr lang="en-US" altLang="zh-CN" sz="2000" b="1" dirty="0" smtClean="0">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二进制运算法则、</a:t>
            </a:r>
            <a:r>
              <a:rPr lang="zh-CN" altLang="en-US" sz="2000" b="1" dirty="0" smtClean="0">
                <a:solidFill>
                  <a:srgbClr val="FF0000"/>
                </a:solidFill>
                <a:latin typeface="微软雅黑" pitchFamily="34" charset="-122"/>
                <a:ea typeface="微软雅黑" pitchFamily="34" charset="-122"/>
              </a:rPr>
              <a:t>逻辑运算</a:t>
            </a:r>
            <a:endParaRPr lang="en-US" altLang="zh-CN" sz="2000" b="1" dirty="0" smtClean="0">
              <a:solidFill>
                <a:srgbClr val="FF0000"/>
              </a:solidFill>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原码、补码、反码</a:t>
            </a:r>
            <a:endParaRPr lang="en-US" altLang="zh-CN" sz="2000" b="1" dirty="0" smtClean="0">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西文</a:t>
            </a:r>
            <a:r>
              <a:rPr lang="en-US" altLang="zh-CN" sz="2000" b="1" dirty="0" smtClean="0">
                <a:solidFill>
                  <a:srgbClr val="FF0000"/>
                </a:solidFill>
                <a:latin typeface="微软雅黑" pitchFamily="34" charset="-122"/>
                <a:ea typeface="微软雅黑" pitchFamily="34" charset="-122"/>
              </a:rPr>
              <a:t>ASCII</a:t>
            </a:r>
            <a:r>
              <a:rPr lang="zh-CN" altLang="en-US" sz="2000" b="1" dirty="0" smtClean="0">
                <a:solidFill>
                  <a:srgbClr val="FF0000"/>
                </a:solidFill>
                <a:latin typeface="微软雅黑" pitchFamily="34" charset="-122"/>
                <a:ea typeface="微软雅黑" pitchFamily="34" charset="-122"/>
              </a:rPr>
              <a:t>码</a:t>
            </a:r>
            <a:endParaRPr lang="en-US" altLang="zh-CN" sz="2000" b="1" dirty="0" smtClean="0">
              <a:solidFill>
                <a:srgbClr val="FF0000"/>
              </a:solidFill>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中文国标码、区位码、机内码、字形码</a:t>
            </a:r>
            <a:endParaRPr lang="en-US" altLang="zh-CN" sz="2000" b="1" dirty="0" smtClean="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a:p>
            <a:pPr>
              <a:lnSpc>
                <a:spcPct val="150000"/>
              </a:lnSpc>
            </a:pPr>
            <a:endParaRPr lang="en-US" altLang="zh-CN" sz="2000" b="1" dirty="0" smtClean="0">
              <a:solidFill>
                <a:srgbClr val="FF0000"/>
              </a:solidFill>
              <a:latin typeface="微软雅黑" pitchFamily="34" charset="-122"/>
              <a:ea typeface="微软雅黑" pitchFamily="34" charset="-122"/>
            </a:endParaRPr>
          </a:p>
          <a:p>
            <a:pPr>
              <a:lnSpc>
                <a:spcPct val="150000"/>
              </a:lnSpc>
            </a:pPr>
            <a:endParaRPr lang="zh-CN" altLang="en-US" sz="2000" b="1" dirty="0">
              <a:solidFill>
                <a:srgbClr val="FF0000"/>
              </a:solidFill>
              <a:latin typeface="微软雅黑" pitchFamily="34" charset="-122"/>
              <a:ea typeface="微软雅黑" pitchFamily="34" charset="-122"/>
            </a:endParaRPr>
          </a:p>
          <a:p>
            <a:pPr>
              <a:lnSpc>
                <a:spcPct val="150000"/>
              </a:lnSpc>
            </a:pPr>
            <a:endParaRPr lang="en-US" altLang="zh-CN" sz="2000" b="1" dirty="0" smtClean="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11"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grpSp>
        <p:nvGrpSpPr>
          <p:cNvPr id="13" name="组合 12"/>
          <p:cNvGrpSpPr/>
          <p:nvPr/>
        </p:nvGrpSpPr>
        <p:grpSpPr>
          <a:xfrm>
            <a:off x="8455362" y="4642386"/>
            <a:ext cx="418900" cy="233599"/>
            <a:chOff x="4786604" y="4304359"/>
            <a:chExt cx="837800" cy="467198"/>
          </a:xfrm>
        </p:grpSpPr>
        <p:grpSp>
          <p:nvGrpSpPr>
            <p:cNvPr id="14" name="组合 13"/>
            <p:cNvGrpSpPr/>
            <p:nvPr/>
          </p:nvGrpSpPr>
          <p:grpSpPr>
            <a:xfrm>
              <a:off x="5105359" y="4314661"/>
              <a:ext cx="519045" cy="356445"/>
              <a:chOff x="7096290" y="2850501"/>
              <a:chExt cx="1963066" cy="1348102"/>
            </a:xfrm>
          </p:grpSpPr>
          <p:sp>
            <p:nvSpPr>
              <p:cNvPr id="18" name="等腰三角形 7"/>
              <p:cNvSpPr/>
              <p:nvPr/>
            </p:nvSpPr>
            <p:spPr>
              <a:xfrm flipV="1">
                <a:off x="7444292" y="2850501"/>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9" name="梯形 18"/>
              <p:cNvSpPr/>
              <p:nvPr/>
            </p:nvSpPr>
            <p:spPr>
              <a:xfrm>
                <a:off x="7096290" y="4019946"/>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nvGrpSpPr>
            <p:cNvPr id="15" name="组合 14"/>
            <p:cNvGrpSpPr/>
            <p:nvPr/>
          </p:nvGrpSpPr>
          <p:grpSpPr>
            <a:xfrm>
              <a:off x="4786604" y="4304359"/>
              <a:ext cx="637510" cy="467198"/>
              <a:chOff x="4655364" y="3039335"/>
              <a:chExt cx="2322382" cy="1701954"/>
            </a:xfrm>
          </p:grpSpPr>
          <p:sp>
            <p:nvSpPr>
              <p:cNvPr id="16" name="等腰三角形 7"/>
              <p:cNvSpPr/>
              <p:nvPr/>
            </p:nvSpPr>
            <p:spPr>
              <a:xfrm flipV="1">
                <a:off x="4993351" y="3039335"/>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7" name="梯形 16"/>
              <p:cNvSpPr/>
              <p:nvPr/>
            </p:nvSpPr>
            <p:spPr>
              <a:xfrm>
                <a:off x="4655364" y="4529931"/>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sp>
        <p:nvSpPr>
          <p:cNvPr id="20" name="动作按钮: 自定义 19">
            <a:hlinkClick r:id="rId4" action="ppaction://hlinksldjump" highlightClick="1"/>
          </p:cNvPr>
          <p:cNvSpPr/>
          <p:nvPr/>
        </p:nvSpPr>
        <p:spPr>
          <a:xfrm>
            <a:off x="8389218" y="4537958"/>
            <a:ext cx="576064" cy="410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动作按钮: 自定义 20">
            <a:hlinkClick r:id="rId4" action="ppaction://hlinksldjump" highlightClick="1"/>
          </p:cNvPr>
          <p:cNvSpPr/>
          <p:nvPr/>
        </p:nvSpPr>
        <p:spPr>
          <a:xfrm>
            <a:off x="8434328" y="4548322"/>
            <a:ext cx="576064" cy="410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基础知识</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23"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系统组成</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24"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键盘使用</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25" name="TextBox 24"/>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知识点提炼</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878454046"/>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50"/>
                                        <p:tgtEl>
                                          <p:spTgt spid="46"/>
                                        </p:tgtEl>
                                      </p:cBhvr>
                                    </p:animEffect>
                                    <p:anim calcmode="lin" valueType="num">
                                      <p:cBhvr>
                                        <p:cTn id="13" dur="750" fill="hold"/>
                                        <p:tgtEl>
                                          <p:spTgt spid="46"/>
                                        </p:tgtEl>
                                        <p:attrNameLst>
                                          <p:attrName>ppt_x</p:attrName>
                                        </p:attrNameLst>
                                      </p:cBhvr>
                                      <p:tavLst>
                                        <p:tav tm="0">
                                          <p:val>
                                            <p:strVal val="#ppt_x"/>
                                          </p:val>
                                        </p:tav>
                                        <p:tav tm="100000">
                                          <p:val>
                                            <p:strVal val="#ppt_x"/>
                                          </p:val>
                                        </p:tav>
                                      </p:tavLst>
                                    </p:anim>
                                    <p:anim calcmode="lin" valueType="num">
                                      <p:cBhvr>
                                        <p:cTn id="14" dur="7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p:cNvSpPr/>
          <p:nvPr/>
        </p:nvSpPr>
        <p:spPr>
          <a:xfrm>
            <a:off x="324322" y="1276400"/>
            <a:ext cx="2376677" cy="1750131"/>
          </a:xfrm>
          <a:prstGeom prst="ellipse">
            <a:avLst/>
          </a:prstGeom>
          <a:blipFill dpi="0" rotWithShape="1">
            <a:blip r:embed="rId3" cstate="print"/>
            <a:srcRect/>
            <a:stretch>
              <a:fillRect/>
            </a:stretch>
          </a:blip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a:defRPr/>
            </a:pPr>
            <a:endParaRPr lang="en-US" dirty="0">
              <a:solidFill>
                <a:schemeClr val="bg1">
                  <a:lumMod val="95000"/>
                </a:schemeClr>
              </a:solidFill>
            </a:endParaRPr>
          </a:p>
        </p:txBody>
      </p:sp>
      <p:sp>
        <p:nvSpPr>
          <p:cNvPr id="11"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grpSp>
        <p:nvGrpSpPr>
          <p:cNvPr id="13" name="组合 12"/>
          <p:cNvGrpSpPr/>
          <p:nvPr/>
        </p:nvGrpSpPr>
        <p:grpSpPr>
          <a:xfrm>
            <a:off x="8455362" y="4642386"/>
            <a:ext cx="418900" cy="233599"/>
            <a:chOff x="4786604" y="4304359"/>
            <a:chExt cx="837800" cy="467198"/>
          </a:xfrm>
        </p:grpSpPr>
        <p:grpSp>
          <p:nvGrpSpPr>
            <p:cNvPr id="14" name="组合 13"/>
            <p:cNvGrpSpPr/>
            <p:nvPr/>
          </p:nvGrpSpPr>
          <p:grpSpPr>
            <a:xfrm>
              <a:off x="5105359" y="4314661"/>
              <a:ext cx="519045" cy="356445"/>
              <a:chOff x="7096290" y="2850501"/>
              <a:chExt cx="1963066" cy="1348102"/>
            </a:xfrm>
          </p:grpSpPr>
          <p:sp>
            <p:nvSpPr>
              <p:cNvPr id="18" name="等腰三角形 7"/>
              <p:cNvSpPr/>
              <p:nvPr/>
            </p:nvSpPr>
            <p:spPr>
              <a:xfrm flipV="1">
                <a:off x="7444292" y="2850501"/>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9" name="梯形 18"/>
              <p:cNvSpPr/>
              <p:nvPr/>
            </p:nvSpPr>
            <p:spPr>
              <a:xfrm>
                <a:off x="7096290" y="4019946"/>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nvGrpSpPr>
            <p:cNvPr id="15" name="组合 14"/>
            <p:cNvGrpSpPr/>
            <p:nvPr/>
          </p:nvGrpSpPr>
          <p:grpSpPr>
            <a:xfrm>
              <a:off x="4786604" y="4304359"/>
              <a:ext cx="637510" cy="467198"/>
              <a:chOff x="4655364" y="3039335"/>
              <a:chExt cx="2322382" cy="1701954"/>
            </a:xfrm>
          </p:grpSpPr>
          <p:sp>
            <p:nvSpPr>
              <p:cNvPr id="16" name="等腰三角形 7"/>
              <p:cNvSpPr/>
              <p:nvPr/>
            </p:nvSpPr>
            <p:spPr>
              <a:xfrm flipV="1">
                <a:off x="4993351" y="3039335"/>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7" name="梯形 16"/>
              <p:cNvSpPr/>
              <p:nvPr/>
            </p:nvSpPr>
            <p:spPr>
              <a:xfrm>
                <a:off x="4655364" y="4529931"/>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sp>
        <p:nvSpPr>
          <p:cNvPr id="20" name="动作按钮: 自定义 19">
            <a:hlinkClick r:id="rId4" action="ppaction://hlinksldjump" highlightClick="1"/>
          </p:cNvPr>
          <p:cNvSpPr/>
          <p:nvPr/>
        </p:nvSpPr>
        <p:spPr>
          <a:xfrm>
            <a:off x="8389218" y="4537958"/>
            <a:ext cx="576064" cy="410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动作按钮: 自定义 20">
            <a:hlinkClick r:id="rId4" action="ppaction://hlinksldjump" highlightClick="1"/>
          </p:cNvPr>
          <p:cNvSpPr/>
          <p:nvPr/>
        </p:nvSpPr>
        <p:spPr>
          <a:xfrm>
            <a:off x="8434328" y="4548322"/>
            <a:ext cx="576064" cy="410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基础知识</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23"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系统组成</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24"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键盘使用</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25" name="TextBox 24"/>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课后作业</a:t>
            </a:r>
            <a:endParaRPr lang="zh-CN" altLang="en-US" sz="2400" b="1" dirty="0">
              <a:solidFill>
                <a:schemeClr val="bg1"/>
              </a:solidFill>
              <a:latin typeface="微软雅黑" pitchFamily="34" charset="-122"/>
              <a:ea typeface="微软雅黑" pitchFamily="34" charset="-122"/>
            </a:endParaRPr>
          </a:p>
        </p:txBody>
      </p:sp>
      <p:sp>
        <p:nvSpPr>
          <p:cNvPr id="26" name="TextBox 25"/>
          <p:cNvSpPr txBox="1"/>
          <p:nvPr/>
        </p:nvSpPr>
        <p:spPr>
          <a:xfrm>
            <a:off x="3553863" y="1008996"/>
            <a:ext cx="4877533" cy="3246544"/>
          </a:xfrm>
          <a:prstGeom prst="rect">
            <a:avLst/>
          </a:prstGeom>
          <a:noFill/>
        </p:spPr>
        <p:txBody>
          <a:bodyPr wrap="square" lIns="68594" tIns="34297" rIns="68594" bIns="34297" rtlCol="0">
            <a:spAutoFit/>
          </a:bodyPr>
          <a:lstStyle/>
          <a:p>
            <a:pPr>
              <a:lnSpc>
                <a:spcPct val="150000"/>
              </a:lnSpc>
            </a:pPr>
            <a:r>
              <a:rPr lang="zh-CN" altLang="en-US" sz="2000" b="1" dirty="0" smtClean="0">
                <a:latin typeface="微软雅黑" pitchFamily="34" charset="-122"/>
                <a:ea typeface="微软雅黑" pitchFamily="34" charset="-122"/>
              </a:rPr>
              <a:t>课后作业中的题目大部分是国家计算机等级考试一级或二级的客观题，希望同学们按要求完成，提升自己的知识面。</a:t>
            </a:r>
            <a:endParaRPr lang="en-US" altLang="zh-CN" sz="2000" b="1" dirty="0" smtClean="0">
              <a:latin typeface="微软雅黑" pitchFamily="34" charset="-122"/>
              <a:ea typeface="微软雅黑" pitchFamily="34" charset="-122"/>
            </a:endParaRPr>
          </a:p>
          <a:p>
            <a:pPr>
              <a:lnSpc>
                <a:spcPct val="150000"/>
              </a:lnSpc>
            </a:pPr>
            <a:endParaRPr lang="en-US" altLang="zh-CN" sz="2000" b="1" dirty="0" smtClean="0">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今天的课程就到这里啦，下周再见</a:t>
            </a:r>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a:p>
            <a:pPr>
              <a:lnSpc>
                <a:spcPct val="150000"/>
              </a:lnSpc>
            </a:pPr>
            <a:endParaRPr lang="en-US" altLang="zh-CN" sz="2000" b="1" dirty="0" smtClean="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Tree>
    <p:extLst>
      <p:ext uri="{BB962C8B-B14F-4D97-AF65-F5344CB8AC3E}">
        <p14:creationId xmlns:p14="http://schemas.microsoft.com/office/powerpoint/2010/main" val="353509142"/>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anim calcmode="lin" valueType="num">
                                      <p:cBhvr>
                                        <p:cTn id="13" dur="750" fill="hold"/>
                                        <p:tgtEl>
                                          <p:spTgt spid="26"/>
                                        </p:tgtEl>
                                        <p:attrNameLst>
                                          <p:attrName>ppt_x</p:attrName>
                                        </p:attrNameLst>
                                      </p:cBhvr>
                                      <p:tavLst>
                                        <p:tav tm="0">
                                          <p:val>
                                            <p:strVal val="#ppt_x"/>
                                          </p:val>
                                        </p:tav>
                                        <p:tav tm="100000">
                                          <p:val>
                                            <p:strVal val="#ppt_x"/>
                                          </p:val>
                                        </p:tav>
                                      </p:tavLst>
                                    </p:anim>
                                    <p:anim calcmode="lin" valueType="num">
                                      <p:cBhvr>
                                        <p:cTn id="14"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996960"/>
            <a:ext cx="7152005" cy="88392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假设某台式计算机的内存储器容量为</a:t>
            </a:r>
            <a:r>
              <a:rPr lang="en-US" altLang="zh-CN" sz="2600" smtClean="0">
                <a:solidFill>
                  <a:srgbClr val="000000"/>
                </a:solidFill>
                <a:latin typeface="Microsoft Yahei"/>
                <a:ea typeface="Microsoft Yahei"/>
                <a:sym typeface="Microsoft Yahei"/>
              </a:rPr>
              <a:t>128MB,</a:t>
            </a:r>
            <a:r>
              <a:rPr lang="zh-CN" altLang="en-US" sz="2600" smtClean="0">
                <a:solidFill>
                  <a:srgbClr val="000000"/>
                </a:solidFill>
                <a:latin typeface="Microsoft Yahei"/>
                <a:ea typeface="Microsoft Yahei"/>
                <a:sym typeface="Microsoft Yahei"/>
              </a:rPr>
              <a:t>硬盘容量为</a:t>
            </a:r>
            <a:r>
              <a:rPr lang="en-US" altLang="zh-CN" sz="2600" smtClean="0">
                <a:solidFill>
                  <a:srgbClr val="000000"/>
                </a:solidFill>
                <a:latin typeface="Microsoft Yahei"/>
                <a:ea typeface="Microsoft Yahei"/>
                <a:sym typeface="Microsoft Yahei"/>
              </a:rPr>
              <a:t>10GB</a:t>
            </a:r>
            <a:r>
              <a:rPr lang="zh-CN" altLang="en-US" sz="2600" smtClean="0">
                <a:solidFill>
                  <a:srgbClr val="000000"/>
                </a:solidFill>
                <a:latin typeface="Microsoft Yahei"/>
                <a:ea typeface="Microsoft Yahei"/>
                <a:sym typeface="Microsoft Yahei"/>
              </a:rPr>
              <a:t>。硬盘的容量是内存容量的</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99885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40</a:t>
            </a:r>
            <a:r>
              <a:rPr lang="zh-CN" altLang="en-US" sz="2600" smtClean="0">
                <a:solidFill>
                  <a:srgbClr val="000000"/>
                </a:solidFill>
                <a:latin typeface="Microsoft Yahei"/>
                <a:ea typeface="Microsoft Yahei"/>
                <a:sym typeface="Microsoft Yahei"/>
              </a:rPr>
              <a:t>倍</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99885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60</a:t>
            </a:r>
            <a:r>
              <a:rPr lang="zh-CN" altLang="en-US" sz="2600" smtClean="0">
                <a:solidFill>
                  <a:srgbClr val="000000"/>
                </a:solidFill>
                <a:latin typeface="Microsoft Yahei"/>
                <a:ea typeface="Microsoft Yahei"/>
                <a:sym typeface="Microsoft Yahei"/>
              </a:rPr>
              <a:t>倍</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99885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80</a:t>
            </a:r>
            <a:r>
              <a:rPr lang="zh-CN" altLang="en-US" sz="2600" smtClean="0">
                <a:solidFill>
                  <a:srgbClr val="000000"/>
                </a:solidFill>
                <a:latin typeface="Microsoft Yahei"/>
                <a:ea typeface="Microsoft Yahei"/>
                <a:sym typeface="Microsoft Yahei"/>
              </a:rPr>
              <a:t>倍</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119253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100</a:t>
            </a:r>
            <a:r>
              <a:rPr lang="zh-CN" altLang="en-US" sz="2600" smtClean="0">
                <a:solidFill>
                  <a:srgbClr val="000000"/>
                </a:solidFill>
                <a:latin typeface="Microsoft Yahei"/>
                <a:ea typeface="Microsoft Yahei"/>
                <a:sym typeface="Microsoft Yahei"/>
              </a:rPr>
              <a:t>倍</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1323439"/>
          </a:xfrm>
          <a:prstGeom prst="rect">
            <a:avLst/>
          </a:prstGeom>
          <a:noFill/>
        </p:spPr>
        <p:txBody>
          <a:bodyPr vert="horz" rtlCol="0" anchor="t" anchorCtr="0">
            <a:spAutoFit/>
          </a:bodyPr>
          <a:lstStyle/>
          <a:p>
            <a:r>
              <a:rPr lang="en-US" altLang="zh-CN" sz="2000" dirty="0" smtClean="0">
                <a:solidFill>
                  <a:srgbClr val="000000"/>
                </a:solidFill>
                <a:latin typeface="Microsoft Yahei"/>
                <a:ea typeface="Microsoft Yahei"/>
                <a:sym typeface="Microsoft Yahei"/>
              </a:rPr>
              <a:t>1GB=1024MB=2</a:t>
            </a:r>
            <a:r>
              <a:rPr lang="en-US" altLang="zh-CN" sz="2000" baseline="30000" dirty="0" smtClean="0">
                <a:solidFill>
                  <a:srgbClr val="000000"/>
                </a:solidFill>
                <a:latin typeface="Microsoft Yahei"/>
                <a:ea typeface="Microsoft Yahei"/>
                <a:sym typeface="Microsoft Yahei"/>
              </a:rPr>
              <a:t>10</a:t>
            </a:r>
            <a:r>
              <a:rPr lang="en-US" altLang="zh-CN" sz="2000" dirty="0" smtClean="0">
                <a:solidFill>
                  <a:srgbClr val="000000"/>
                </a:solidFill>
                <a:latin typeface="Microsoft Yahei"/>
                <a:ea typeface="Microsoft Yahei"/>
                <a:sym typeface="Microsoft Yahei"/>
              </a:rPr>
              <a:t>MB,</a:t>
            </a:r>
          </a:p>
          <a:p>
            <a:r>
              <a:rPr lang="en-US" altLang="zh-CN" sz="2000" dirty="0" smtClean="0">
                <a:solidFill>
                  <a:srgbClr val="000000"/>
                </a:solidFill>
                <a:latin typeface="Microsoft Yahei"/>
                <a:ea typeface="Microsoft Yahei"/>
                <a:sym typeface="Microsoft Yahei"/>
              </a:rPr>
              <a:t>128MB=2</a:t>
            </a:r>
            <a:r>
              <a:rPr lang="en-US" altLang="zh-CN" sz="2000" baseline="30000" dirty="0" smtClean="0">
                <a:solidFill>
                  <a:srgbClr val="000000"/>
                </a:solidFill>
                <a:latin typeface="Microsoft Yahei"/>
                <a:ea typeface="Microsoft Yahei"/>
                <a:sym typeface="Microsoft Yahei"/>
              </a:rPr>
              <a:t>7</a:t>
            </a:r>
            <a:r>
              <a:rPr lang="en-US" altLang="zh-CN" sz="2000" dirty="0" smtClean="0">
                <a:solidFill>
                  <a:srgbClr val="000000"/>
                </a:solidFill>
                <a:latin typeface="Microsoft Yahei"/>
                <a:ea typeface="Microsoft Yahei"/>
                <a:sym typeface="Microsoft Yahei"/>
              </a:rPr>
              <a:t>MB,</a:t>
            </a:r>
          </a:p>
          <a:p>
            <a:r>
              <a:rPr lang="en-US" altLang="zh-CN" sz="2000" dirty="0" smtClean="0">
                <a:solidFill>
                  <a:srgbClr val="000000"/>
                </a:solidFill>
                <a:latin typeface="Microsoft Yahei"/>
                <a:ea typeface="Microsoft Yahei"/>
                <a:sym typeface="Microsoft Yahei"/>
              </a:rPr>
              <a:t>10GB=80*128MB</a:t>
            </a:r>
            <a:r>
              <a:rPr lang="zh-CN" altLang="en-US" sz="2000" dirty="0" smtClean="0">
                <a:solidFill>
                  <a:srgbClr val="000000"/>
                </a:solidFill>
                <a:latin typeface="Microsoft Yahei"/>
                <a:ea typeface="Microsoft Yahei"/>
                <a:sym typeface="Microsoft Yahei"/>
              </a:rPr>
              <a:t>。</a:t>
            </a:r>
            <a:endParaRPr lang="zh-CN" altLang="en-US" sz="2000" dirty="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2561618393"/>
      </p:ext>
    </p:extLst>
  </p:cSld>
  <p:clrMapOvr>
    <a:masterClrMapping/>
  </p:clrMapOvr>
  <p:transition spd="med" advClick="0" advTm="0">
    <p:push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996960"/>
            <a:ext cx="7304405" cy="88392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根据汉字国标</a:t>
            </a:r>
            <a:r>
              <a:rPr lang="en-US" altLang="zh-CN" sz="2600" smtClean="0">
                <a:solidFill>
                  <a:srgbClr val="000000"/>
                </a:solidFill>
                <a:latin typeface="Microsoft Yahei"/>
                <a:ea typeface="Microsoft Yahei"/>
                <a:sym typeface="Microsoft Yahei"/>
              </a:rPr>
              <a:t>GB2312-80</a:t>
            </a:r>
            <a:r>
              <a:rPr lang="zh-CN" altLang="en-US" sz="2600" smtClean="0">
                <a:solidFill>
                  <a:srgbClr val="000000"/>
                </a:solidFill>
                <a:latin typeface="Microsoft Yahei"/>
                <a:ea typeface="Microsoft Yahei"/>
                <a:sym typeface="Microsoft Yahei"/>
              </a:rPr>
              <a:t>的规定</a:t>
            </a:r>
            <a:r>
              <a:rPr lang="en-US" altLang="zh-CN" sz="2600" smtClean="0">
                <a:solidFill>
                  <a:srgbClr val="000000"/>
                </a:solidFill>
                <a:latin typeface="Microsoft Yahei"/>
                <a:ea typeface="Microsoft Yahei"/>
                <a:sym typeface="Microsoft Yahei"/>
              </a:rPr>
              <a:t>,</a:t>
            </a:r>
            <a:r>
              <a:rPr lang="zh-CN" altLang="en-US" sz="2600" smtClean="0">
                <a:solidFill>
                  <a:srgbClr val="000000"/>
                </a:solidFill>
                <a:latin typeface="Microsoft Yahei"/>
                <a:ea typeface="Microsoft Yahei"/>
                <a:sym typeface="Microsoft Yahei"/>
              </a:rPr>
              <a:t>二级次常用汉字个数是</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13862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3000</a:t>
            </a:r>
            <a:r>
              <a:rPr lang="zh-CN" altLang="en-US" sz="2600" smtClean="0">
                <a:solidFill>
                  <a:srgbClr val="000000"/>
                </a:solidFill>
                <a:latin typeface="Microsoft Yahei"/>
                <a:ea typeface="Microsoft Yahei"/>
                <a:sym typeface="Microsoft Yahei"/>
              </a:rPr>
              <a:t>个</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13862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7445</a:t>
            </a:r>
            <a:r>
              <a:rPr lang="zh-CN" altLang="en-US" sz="2600" smtClean="0">
                <a:solidFill>
                  <a:srgbClr val="000000"/>
                </a:solidFill>
                <a:latin typeface="Microsoft Yahei"/>
                <a:ea typeface="Microsoft Yahei"/>
                <a:sym typeface="Microsoft Yahei"/>
              </a:rPr>
              <a:t>个</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13862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3008</a:t>
            </a:r>
            <a:r>
              <a:rPr lang="zh-CN" altLang="en-US" sz="2600" smtClean="0">
                <a:solidFill>
                  <a:srgbClr val="000000"/>
                </a:solidFill>
                <a:latin typeface="Microsoft Yahei"/>
                <a:ea typeface="Microsoft Yahei"/>
                <a:sym typeface="Microsoft Yahei"/>
              </a:rPr>
              <a:t>个</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13862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3755</a:t>
            </a:r>
            <a:r>
              <a:rPr lang="zh-CN" altLang="en-US" sz="2600" smtClean="0">
                <a:solidFill>
                  <a:srgbClr val="000000"/>
                </a:solidFill>
                <a:latin typeface="Microsoft Yahei"/>
                <a:ea typeface="Microsoft Yahei"/>
                <a:sym typeface="Microsoft Yahei"/>
              </a:rPr>
              <a:t>个</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1631216"/>
          </a:xfrm>
          <a:prstGeom prst="rect">
            <a:avLst/>
          </a:prstGeom>
          <a:noFill/>
        </p:spPr>
        <p:txBody>
          <a:bodyPr vert="horz" rtlCol="0" anchor="t" anchorCtr="0">
            <a:spAutoFit/>
          </a:bodyPr>
          <a:lstStyle/>
          <a:p>
            <a:r>
              <a:rPr lang="zh-CN" altLang="en-US" sz="2000" smtClean="0">
                <a:solidFill>
                  <a:srgbClr val="000000"/>
                </a:solidFill>
                <a:latin typeface="Microsoft Yahei"/>
                <a:ea typeface="Microsoft Yahei"/>
                <a:sym typeface="Microsoft Yahei"/>
              </a:rPr>
              <a:t>在国标码的字符集中</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收集了一级汉字</a:t>
            </a:r>
            <a:r>
              <a:rPr lang="en-US" altLang="zh-CN" sz="2000" smtClean="0">
                <a:solidFill>
                  <a:srgbClr val="000000"/>
                </a:solidFill>
                <a:latin typeface="Microsoft Yahei"/>
                <a:ea typeface="Microsoft Yahei"/>
                <a:sym typeface="Microsoft Yahei"/>
              </a:rPr>
              <a:t>3755</a:t>
            </a:r>
            <a:r>
              <a:rPr lang="zh-CN" altLang="en-US" sz="2000" smtClean="0">
                <a:solidFill>
                  <a:srgbClr val="000000"/>
                </a:solidFill>
                <a:latin typeface="Microsoft Yahei"/>
                <a:ea typeface="Microsoft Yahei"/>
                <a:sym typeface="Microsoft Yahei"/>
              </a:rPr>
              <a:t>个</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二级汉字</a:t>
            </a:r>
            <a:r>
              <a:rPr lang="en-US" altLang="zh-CN" sz="2000" smtClean="0">
                <a:solidFill>
                  <a:srgbClr val="000000"/>
                </a:solidFill>
                <a:latin typeface="Microsoft Yahei"/>
                <a:ea typeface="Microsoft Yahei"/>
                <a:sym typeface="Microsoft Yahei"/>
              </a:rPr>
              <a:t>3008</a:t>
            </a:r>
            <a:r>
              <a:rPr lang="zh-CN" altLang="en-US" sz="2000" smtClean="0">
                <a:solidFill>
                  <a:srgbClr val="000000"/>
                </a:solidFill>
                <a:latin typeface="Microsoft Yahei"/>
                <a:ea typeface="Microsoft Yahei"/>
                <a:sym typeface="Microsoft Yahei"/>
              </a:rPr>
              <a:t>个</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图形符号</a:t>
            </a:r>
            <a:r>
              <a:rPr lang="en-US" altLang="zh-CN" sz="2000" smtClean="0">
                <a:solidFill>
                  <a:srgbClr val="000000"/>
                </a:solidFill>
                <a:latin typeface="Microsoft Yahei"/>
                <a:ea typeface="Microsoft Yahei"/>
                <a:sym typeface="Microsoft Yahei"/>
              </a:rPr>
              <a:t>682</a:t>
            </a:r>
            <a:r>
              <a:rPr lang="zh-CN" altLang="en-US" sz="2000" smtClean="0">
                <a:solidFill>
                  <a:srgbClr val="000000"/>
                </a:solidFill>
                <a:latin typeface="Microsoft Yahei"/>
                <a:ea typeface="Microsoft Yahei"/>
                <a:sym typeface="Microsoft Yahei"/>
              </a:rPr>
              <a:t>个。</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540404631"/>
      </p:ext>
    </p:extLst>
  </p:cSld>
  <p:clrMapOvr>
    <a:masterClrMapping/>
  </p:clrMapOvr>
  <p:transition spd="med" advClick="0" advTm="0">
    <p:push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996960"/>
            <a:ext cx="7059930" cy="88392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在一个非零无符号二进制整数之后添加一个</a:t>
            </a:r>
            <a:r>
              <a:rPr lang="en-US" altLang="zh-CN" sz="2600" smtClean="0">
                <a:solidFill>
                  <a:srgbClr val="000000"/>
                </a:solidFill>
                <a:latin typeface="Microsoft Yahei"/>
                <a:ea typeface="Microsoft Yahei"/>
                <a:sym typeface="Microsoft Yahei"/>
              </a:rPr>
              <a:t>0,</a:t>
            </a:r>
            <a:r>
              <a:rPr lang="zh-CN" altLang="en-US" sz="2600" smtClean="0">
                <a:solidFill>
                  <a:srgbClr val="000000"/>
                </a:solidFill>
                <a:latin typeface="Microsoft Yahei"/>
                <a:ea typeface="Microsoft Yahei"/>
                <a:sym typeface="Microsoft Yahei"/>
              </a:rPr>
              <a:t>则此数的值为原数的</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80518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4</a:t>
            </a:r>
            <a:r>
              <a:rPr lang="zh-CN" altLang="en-US" sz="2600" smtClean="0">
                <a:solidFill>
                  <a:srgbClr val="000000"/>
                </a:solidFill>
                <a:latin typeface="Microsoft Yahei"/>
                <a:ea typeface="Microsoft Yahei"/>
                <a:sym typeface="Microsoft Yahei"/>
              </a:rPr>
              <a:t>倍</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80518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2</a:t>
            </a:r>
            <a:r>
              <a:rPr lang="zh-CN" altLang="en-US" sz="2600" smtClean="0">
                <a:solidFill>
                  <a:srgbClr val="000000"/>
                </a:solidFill>
                <a:latin typeface="Microsoft Yahei"/>
                <a:ea typeface="Microsoft Yahei"/>
                <a:sym typeface="Microsoft Yahei"/>
              </a:rPr>
              <a:t>倍</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114014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1/2</a:t>
            </a:r>
            <a:r>
              <a:rPr lang="zh-CN" altLang="en-US" sz="2600" smtClean="0">
                <a:solidFill>
                  <a:srgbClr val="000000"/>
                </a:solidFill>
                <a:latin typeface="Microsoft Yahei"/>
                <a:ea typeface="Microsoft Yahei"/>
                <a:sym typeface="Microsoft Yahei"/>
              </a:rPr>
              <a:t>倍</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114014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1/4</a:t>
            </a:r>
            <a:r>
              <a:rPr lang="zh-CN" altLang="en-US" sz="2600" smtClean="0">
                <a:solidFill>
                  <a:srgbClr val="000000"/>
                </a:solidFill>
                <a:latin typeface="Microsoft Yahei"/>
                <a:ea typeface="Microsoft Yahei"/>
                <a:sym typeface="Microsoft Yahei"/>
              </a:rPr>
              <a:t>倍</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1015663"/>
          </a:xfrm>
          <a:prstGeom prst="rect">
            <a:avLst/>
          </a:prstGeom>
          <a:noFill/>
        </p:spPr>
        <p:txBody>
          <a:bodyPr vert="horz" rtlCol="0" anchor="t" anchorCtr="0">
            <a:spAutoFit/>
          </a:bodyPr>
          <a:lstStyle/>
          <a:p>
            <a:r>
              <a:rPr lang="zh-CN" altLang="en-US" sz="2000" smtClean="0">
                <a:solidFill>
                  <a:srgbClr val="000000"/>
                </a:solidFill>
                <a:latin typeface="Microsoft Yahei"/>
                <a:ea typeface="Microsoft Yahei"/>
                <a:sym typeface="Microsoft Yahei"/>
              </a:rPr>
              <a:t>最后位加</a:t>
            </a:r>
            <a:r>
              <a:rPr lang="en-US" altLang="zh-CN" sz="2000" smtClean="0">
                <a:solidFill>
                  <a:srgbClr val="000000"/>
                </a:solidFill>
                <a:latin typeface="Microsoft Yahei"/>
                <a:ea typeface="Microsoft Yahei"/>
                <a:sym typeface="Microsoft Yahei"/>
              </a:rPr>
              <a:t>0</a:t>
            </a:r>
            <a:r>
              <a:rPr lang="zh-CN" altLang="en-US" sz="2000" smtClean="0">
                <a:solidFill>
                  <a:srgbClr val="000000"/>
                </a:solidFill>
                <a:latin typeface="Microsoft Yahei"/>
                <a:ea typeface="Microsoft Yahei"/>
                <a:sym typeface="Microsoft Yahei"/>
              </a:rPr>
              <a:t>等于前面所有位都乘以</a:t>
            </a:r>
            <a:r>
              <a:rPr lang="en-US" altLang="zh-CN" sz="2000" smtClean="0">
                <a:solidFill>
                  <a:srgbClr val="000000"/>
                </a:solidFill>
                <a:latin typeface="Microsoft Yahei"/>
                <a:ea typeface="Microsoft Yahei"/>
                <a:sym typeface="Microsoft Yahei"/>
              </a:rPr>
              <a:t>2</a:t>
            </a:r>
            <a:r>
              <a:rPr lang="zh-CN" altLang="en-US" sz="2000" smtClean="0">
                <a:solidFill>
                  <a:srgbClr val="000000"/>
                </a:solidFill>
                <a:latin typeface="Microsoft Yahei"/>
                <a:ea typeface="Microsoft Yahei"/>
                <a:sym typeface="Microsoft Yahei"/>
              </a:rPr>
              <a:t>再相加</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所以是</a:t>
            </a:r>
            <a:r>
              <a:rPr lang="en-US" altLang="zh-CN" sz="2000" smtClean="0">
                <a:solidFill>
                  <a:srgbClr val="000000"/>
                </a:solidFill>
                <a:latin typeface="Microsoft Yahei"/>
                <a:ea typeface="Microsoft Yahei"/>
                <a:sym typeface="Microsoft Yahei"/>
              </a:rPr>
              <a:t>2</a:t>
            </a:r>
            <a:r>
              <a:rPr lang="zh-CN" altLang="en-US" sz="2000" smtClean="0">
                <a:solidFill>
                  <a:srgbClr val="000000"/>
                </a:solidFill>
                <a:latin typeface="Microsoft Yahei"/>
                <a:ea typeface="Microsoft Yahei"/>
                <a:sym typeface="Microsoft Yahei"/>
              </a:rPr>
              <a:t>倍。</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3885488801"/>
      </p:ext>
    </p:extLst>
  </p:cSld>
  <p:clrMapOvr>
    <a:masterClrMapping/>
  </p:clrMapOvr>
  <p:transition spd="med" advClick="0" advTm="0">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1195080"/>
            <a:ext cx="5189347"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Pentium(</a:t>
            </a:r>
            <a:r>
              <a:rPr lang="zh-CN" altLang="en-US" sz="2600" smtClean="0">
                <a:solidFill>
                  <a:srgbClr val="000000"/>
                </a:solidFill>
                <a:latin typeface="Microsoft Yahei"/>
                <a:ea typeface="Microsoft Yahei"/>
                <a:sym typeface="Microsoft Yahei"/>
              </a:rPr>
              <a:t>奔腾</a:t>
            </a:r>
            <a:r>
              <a:rPr lang="en-US" altLang="zh-CN" sz="2600" smtClean="0">
                <a:solidFill>
                  <a:srgbClr val="000000"/>
                </a:solidFill>
                <a:latin typeface="Microsoft Yahei"/>
                <a:ea typeface="Microsoft Yahei"/>
                <a:sym typeface="Microsoft Yahei"/>
              </a:rPr>
              <a:t>)</a:t>
            </a:r>
            <a:r>
              <a:rPr lang="zh-CN" altLang="en-US" sz="2600" smtClean="0">
                <a:solidFill>
                  <a:srgbClr val="000000"/>
                </a:solidFill>
                <a:latin typeface="Microsoft Yahei"/>
                <a:ea typeface="Microsoft Yahei"/>
                <a:sym typeface="Microsoft Yahei"/>
              </a:rPr>
              <a:t>微机的字长是</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80518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8</a:t>
            </a:r>
            <a:r>
              <a:rPr lang="zh-CN" altLang="en-US" sz="2600" smtClean="0">
                <a:solidFill>
                  <a:srgbClr val="000000"/>
                </a:solidFill>
                <a:latin typeface="Microsoft Yahei"/>
                <a:ea typeface="Microsoft Yahei"/>
                <a:sym typeface="Microsoft Yahei"/>
              </a:rPr>
              <a:t>位</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99885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16</a:t>
            </a:r>
            <a:r>
              <a:rPr lang="zh-CN" altLang="en-US" sz="2600" smtClean="0">
                <a:solidFill>
                  <a:srgbClr val="000000"/>
                </a:solidFill>
                <a:latin typeface="Microsoft Yahei"/>
                <a:ea typeface="Microsoft Yahei"/>
                <a:sym typeface="Microsoft Yahei"/>
              </a:rPr>
              <a:t>位</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99885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32</a:t>
            </a:r>
            <a:r>
              <a:rPr lang="zh-CN" altLang="en-US" sz="2600" smtClean="0">
                <a:solidFill>
                  <a:srgbClr val="000000"/>
                </a:solidFill>
                <a:latin typeface="Microsoft Yahei"/>
                <a:ea typeface="Microsoft Yahei"/>
                <a:sym typeface="Microsoft Yahei"/>
              </a:rPr>
              <a:t>位</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99885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64</a:t>
            </a:r>
            <a:r>
              <a:rPr lang="zh-CN" altLang="en-US" sz="2600" smtClean="0">
                <a:solidFill>
                  <a:srgbClr val="000000"/>
                </a:solidFill>
                <a:latin typeface="Microsoft Yahei"/>
                <a:ea typeface="Microsoft Yahei"/>
                <a:sym typeface="Microsoft Yahei"/>
              </a:rPr>
              <a:t>位</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707886"/>
          </a:xfrm>
          <a:prstGeom prst="rect">
            <a:avLst/>
          </a:prstGeom>
          <a:noFill/>
        </p:spPr>
        <p:txBody>
          <a:bodyPr vert="horz" rtlCol="0" anchor="t" anchorCtr="0">
            <a:spAutoFit/>
          </a:bodyPr>
          <a:lstStyle/>
          <a:p>
            <a:r>
              <a:rPr lang="en-US" altLang="zh-CN" sz="2000" smtClean="0">
                <a:solidFill>
                  <a:srgbClr val="000000"/>
                </a:solidFill>
                <a:latin typeface="Microsoft Yahei"/>
                <a:ea typeface="Microsoft Yahei"/>
                <a:sym typeface="Microsoft Yahei"/>
              </a:rPr>
              <a:t>Pentium</a:t>
            </a:r>
            <a:r>
              <a:rPr lang="zh-CN" altLang="en-US" sz="2000" smtClean="0">
                <a:solidFill>
                  <a:srgbClr val="000000"/>
                </a:solidFill>
                <a:latin typeface="Microsoft Yahei"/>
                <a:ea typeface="Microsoft Yahei"/>
                <a:sym typeface="Microsoft Yahei"/>
              </a:rPr>
              <a:t>是</a:t>
            </a:r>
            <a:r>
              <a:rPr lang="en-US" altLang="zh-CN" sz="2000" smtClean="0">
                <a:solidFill>
                  <a:srgbClr val="000000"/>
                </a:solidFill>
                <a:latin typeface="Microsoft Yahei"/>
                <a:ea typeface="Microsoft Yahei"/>
                <a:sym typeface="Microsoft Yahei"/>
              </a:rPr>
              <a:t>32</a:t>
            </a:r>
            <a:r>
              <a:rPr lang="zh-CN" altLang="en-US" sz="2000" smtClean="0">
                <a:solidFill>
                  <a:srgbClr val="000000"/>
                </a:solidFill>
                <a:latin typeface="Microsoft Yahei"/>
                <a:ea typeface="Microsoft Yahei"/>
                <a:sym typeface="Microsoft Yahei"/>
              </a:rPr>
              <a:t>位微机。</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3278731367"/>
      </p:ext>
    </p:extLst>
  </p:cSld>
  <p:clrMapOvr>
    <a:masterClrMapping/>
  </p:clrMapOvr>
  <p:transition spd="med" advClick="0" advTm="0">
    <p:push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1195080"/>
            <a:ext cx="6566218"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下列关于</a:t>
            </a:r>
            <a:r>
              <a:rPr lang="en-US" altLang="zh-CN" sz="2600" smtClean="0">
                <a:solidFill>
                  <a:srgbClr val="000000"/>
                </a:solidFill>
                <a:latin typeface="Microsoft Yahei"/>
                <a:ea typeface="Microsoft Yahei"/>
                <a:sym typeface="Microsoft Yahei"/>
              </a:rPr>
              <a:t>ASCII</a:t>
            </a:r>
            <a:r>
              <a:rPr lang="zh-CN" altLang="en-US" sz="2600" smtClean="0">
                <a:solidFill>
                  <a:srgbClr val="000000"/>
                </a:solidFill>
                <a:latin typeface="Microsoft Yahei"/>
                <a:ea typeface="Microsoft Yahei"/>
                <a:sym typeface="Microsoft Yahei"/>
              </a:rPr>
              <a:t>编码的叙述中</a:t>
            </a:r>
            <a:r>
              <a:rPr lang="en-US" altLang="zh-CN" sz="2600" smtClean="0">
                <a:solidFill>
                  <a:srgbClr val="000000"/>
                </a:solidFill>
                <a:latin typeface="Microsoft Yahei"/>
                <a:ea typeface="Microsoft Yahei"/>
                <a:sym typeface="Microsoft Yahei"/>
              </a:rPr>
              <a:t>,</a:t>
            </a:r>
            <a:r>
              <a:rPr lang="zh-CN" altLang="en-US" sz="2600" smtClean="0">
                <a:solidFill>
                  <a:srgbClr val="000000"/>
                </a:solidFill>
                <a:latin typeface="Microsoft Yahei"/>
                <a:ea typeface="Microsoft Yahei"/>
                <a:sym typeface="Microsoft Yahei"/>
              </a:rPr>
              <a:t>正确的是</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6382068" cy="384721"/>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1900" smtClean="0">
                <a:solidFill>
                  <a:srgbClr val="000000"/>
                </a:solidFill>
                <a:latin typeface="Microsoft Yahei"/>
                <a:ea typeface="Microsoft Yahei"/>
                <a:sym typeface="Microsoft Yahei"/>
              </a:rPr>
              <a:t>一个字符的标准</a:t>
            </a:r>
            <a:r>
              <a:rPr lang="en-US" altLang="zh-CN" sz="1900" smtClean="0">
                <a:solidFill>
                  <a:srgbClr val="000000"/>
                </a:solidFill>
                <a:latin typeface="Microsoft Yahei"/>
                <a:ea typeface="Microsoft Yahei"/>
                <a:sym typeface="Microsoft Yahei"/>
              </a:rPr>
              <a:t>ASCII</a:t>
            </a:r>
            <a:r>
              <a:rPr lang="zh-CN" altLang="en-US" sz="1900" smtClean="0">
                <a:solidFill>
                  <a:srgbClr val="000000"/>
                </a:solidFill>
                <a:latin typeface="Microsoft Yahei"/>
                <a:ea typeface="Microsoft Yahei"/>
                <a:sym typeface="Microsoft Yahei"/>
              </a:rPr>
              <a:t>码占一个字节</a:t>
            </a:r>
            <a:r>
              <a:rPr lang="en-US" altLang="zh-CN" sz="1900" smtClean="0">
                <a:solidFill>
                  <a:srgbClr val="000000"/>
                </a:solidFill>
                <a:latin typeface="Microsoft Yahei"/>
                <a:ea typeface="Microsoft Yahei"/>
                <a:sym typeface="Microsoft Yahei"/>
              </a:rPr>
              <a:t>,</a:t>
            </a:r>
            <a:r>
              <a:rPr lang="zh-CN" altLang="en-US" sz="1900" smtClean="0">
                <a:solidFill>
                  <a:srgbClr val="000000"/>
                </a:solidFill>
                <a:latin typeface="Microsoft Yahei"/>
                <a:ea typeface="Microsoft Yahei"/>
                <a:sym typeface="Microsoft Yahei"/>
              </a:rPr>
              <a:t>其最高二进制位总为</a:t>
            </a:r>
            <a:r>
              <a:rPr lang="en-US" altLang="zh-CN" sz="1900" smtClean="0">
                <a:solidFill>
                  <a:srgbClr val="000000"/>
                </a:solidFill>
                <a:latin typeface="Microsoft Yahei"/>
                <a:ea typeface="Microsoft Yahei"/>
                <a:sym typeface="Microsoft Yahei"/>
              </a:rPr>
              <a:t>1</a:t>
            </a:r>
            <a:endParaRPr lang="zh-CN" altLang="en-US" sz="19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6302693" cy="338554"/>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1600" dirty="0" smtClean="0">
                <a:solidFill>
                  <a:srgbClr val="000000"/>
                </a:solidFill>
                <a:latin typeface="Microsoft Yahei"/>
                <a:ea typeface="Microsoft Yahei"/>
                <a:sym typeface="Microsoft Yahei"/>
              </a:rPr>
              <a:t>所有大写英文字母的</a:t>
            </a:r>
            <a:r>
              <a:rPr lang="en-US" altLang="zh-CN" sz="1600" dirty="0" smtClean="0">
                <a:solidFill>
                  <a:srgbClr val="000000"/>
                </a:solidFill>
                <a:latin typeface="Microsoft Yahei"/>
                <a:ea typeface="Microsoft Yahei"/>
                <a:sym typeface="Microsoft Yahei"/>
              </a:rPr>
              <a:t>ASCII</a:t>
            </a:r>
            <a:r>
              <a:rPr lang="zh-CN" altLang="en-US" sz="1600" dirty="0" smtClean="0">
                <a:solidFill>
                  <a:srgbClr val="000000"/>
                </a:solidFill>
                <a:latin typeface="Microsoft Yahei"/>
                <a:ea typeface="Microsoft Yahei"/>
                <a:sym typeface="Microsoft Yahei"/>
              </a:rPr>
              <a:t>码值都小于小写英文字母</a:t>
            </a:r>
            <a:r>
              <a:rPr lang="en-US" altLang="zh-CN" sz="1600" dirty="0" smtClean="0">
                <a:solidFill>
                  <a:srgbClr val="000000"/>
                </a:solidFill>
                <a:latin typeface="Microsoft Yahei"/>
                <a:ea typeface="Microsoft Yahei"/>
                <a:sym typeface="Microsoft Yahei"/>
              </a:rPr>
              <a:t>'a'</a:t>
            </a:r>
            <a:r>
              <a:rPr lang="zh-CN" altLang="en-US" sz="1600" dirty="0" smtClean="0">
                <a:solidFill>
                  <a:srgbClr val="000000"/>
                </a:solidFill>
                <a:latin typeface="Microsoft Yahei"/>
                <a:ea typeface="Microsoft Yahei"/>
                <a:sym typeface="Microsoft Yahei"/>
              </a:rPr>
              <a:t>的</a:t>
            </a:r>
            <a:r>
              <a:rPr lang="en-US" altLang="zh-CN" sz="1600" dirty="0" smtClean="0">
                <a:solidFill>
                  <a:srgbClr val="000000"/>
                </a:solidFill>
                <a:latin typeface="Microsoft Yahei"/>
                <a:ea typeface="Microsoft Yahei"/>
                <a:sym typeface="Microsoft Yahei"/>
              </a:rPr>
              <a:t>ASCII</a:t>
            </a:r>
            <a:r>
              <a:rPr lang="zh-CN" altLang="en-US" sz="1600" dirty="0" smtClean="0">
                <a:solidFill>
                  <a:srgbClr val="000000"/>
                </a:solidFill>
                <a:latin typeface="Microsoft Yahei"/>
                <a:ea typeface="Microsoft Yahei"/>
                <a:sym typeface="Microsoft Yahei"/>
              </a:rPr>
              <a:t>码值</a:t>
            </a:r>
            <a:endParaRPr lang="zh-CN" altLang="en-US" sz="1600" dirty="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6302693" cy="338554"/>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1600" smtClean="0">
                <a:solidFill>
                  <a:srgbClr val="000000"/>
                </a:solidFill>
                <a:latin typeface="Microsoft Yahei"/>
                <a:ea typeface="Microsoft Yahei"/>
                <a:sym typeface="Microsoft Yahei"/>
              </a:rPr>
              <a:t>所有大写英文字母的</a:t>
            </a:r>
            <a:r>
              <a:rPr lang="en-US" altLang="zh-CN" sz="1600" smtClean="0">
                <a:solidFill>
                  <a:srgbClr val="000000"/>
                </a:solidFill>
                <a:latin typeface="Microsoft Yahei"/>
                <a:ea typeface="Microsoft Yahei"/>
                <a:sym typeface="Microsoft Yahei"/>
              </a:rPr>
              <a:t>ASCII</a:t>
            </a:r>
            <a:r>
              <a:rPr lang="zh-CN" altLang="en-US" sz="1600" smtClean="0">
                <a:solidFill>
                  <a:srgbClr val="000000"/>
                </a:solidFill>
                <a:latin typeface="Microsoft Yahei"/>
                <a:ea typeface="Microsoft Yahei"/>
                <a:sym typeface="Microsoft Yahei"/>
              </a:rPr>
              <a:t>码值都大于小写英文字母</a:t>
            </a:r>
            <a:r>
              <a:rPr lang="en-US" altLang="zh-CN" sz="1600" smtClean="0">
                <a:solidFill>
                  <a:srgbClr val="000000"/>
                </a:solidFill>
                <a:latin typeface="Microsoft Yahei"/>
                <a:ea typeface="Microsoft Yahei"/>
                <a:sym typeface="Microsoft Yahei"/>
              </a:rPr>
              <a:t>'a'</a:t>
            </a:r>
            <a:r>
              <a:rPr lang="zh-CN" altLang="en-US" sz="1600" smtClean="0">
                <a:solidFill>
                  <a:srgbClr val="000000"/>
                </a:solidFill>
                <a:latin typeface="Microsoft Yahei"/>
                <a:ea typeface="Microsoft Yahei"/>
                <a:sym typeface="Microsoft Yahei"/>
              </a:rPr>
              <a:t>的</a:t>
            </a:r>
            <a:r>
              <a:rPr lang="en-US" altLang="zh-CN" sz="1600" smtClean="0">
                <a:solidFill>
                  <a:srgbClr val="000000"/>
                </a:solidFill>
                <a:latin typeface="Microsoft Yahei"/>
                <a:ea typeface="Microsoft Yahei"/>
                <a:sym typeface="Microsoft Yahei"/>
              </a:rPr>
              <a:t>ASCII</a:t>
            </a:r>
            <a:r>
              <a:rPr lang="zh-CN" altLang="en-US" sz="1600" smtClean="0">
                <a:solidFill>
                  <a:srgbClr val="000000"/>
                </a:solidFill>
                <a:latin typeface="Microsoft Yahei"/>
                <a:ea typeface="Microsoft Yahei"/>
                <a:sym typeface="Microsoft Yahei"/>
              </a:rPr>
              <a:t>码值</a:t>
            </a:r>
            <a:endParaRPr lang="zh-CN" altLang="en-US" sz="1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63385"/>
            <a:ext cx="5991543" cy="40011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000" dirty="0" smtClean="0">
                <a:solidFill>
                  <a:srgbClr val="000000"/>
                </a:solidFill>
                <a:latin typeface="Microsoft Yahei"/>
                <a:ea typeface="Microsoft Yahei"/>
                <a:sym typeface="Microsoft Yahei"/>
              </a:rPr>
              <a:t>标准</a:t>
            </a:r>
            <a:r>
              <a:rPr lang="en-US" altLang="zh-CN" sz="2000" dirty="0" smtClean="0">
                <a:solidFill>
                  <a:srgbClr val="000000"/>
                </a:solidFill>
                <a:latin typeface="Microsoft Yahei"/>
                <a:ea typeface="Microsoft Yahei"/>
                <a:sym typeface="Microsoft Yahei"/>
              </a:rPr>
              <a:t>ASCII</a:t>
            </a:r>
            <a:r>
              <a:rPr lang="zh-CN" altLang="en-US" sz="2000" dirty="0" smtClean="0">
                <a:solidFill>
                  <a:srgbClr val="000000"/>
                </a:solidFill>
                <a:latin typeface="Microsoft Yahei"/>
                <a:ea typeface="Microsoft Yahei"/>
                <a:sym typeface="Microsoft Yahei"/>
              </a:rPr>
              <a:t>码表有</a:t>
            </a:r>
            <a:r>
              <a:rPr lang="en-US" altLang="zh-CN" sz="2000" dirty="0" smtClean="0">
                <a:solidFill>
                  <a:srgbClr val="000000"/>
                </a:solidFill>
                <a:latin typeface="Microsoft Yahei"/>
                <a:ea typeface="Microsoft Yahei"/>
                <a:sym typeface="Microsoft Yahei"/>
              </a:rPr>
              <a:t>256</a:t>
            </a:r>
            <a:r>
              <a:rPr lang="zh-CN" altLang="en-US" sz="2000" dirty="0" smtClean="0">
                <a:solidFill>
                  <a:srgbClr val="000000"/>
                </a:solidFill>
                <a:latin typeface="Microsoft Yahei"/>
                <a:ea typeface="Microsoft Yahei"/>
                <a:sym typeface="Microsoft Yahei"/>
              </a:rPr>
              <a:t>个不同的字符编码</a:t>
            </a:r>
            <a:endParaRPr lang="zh-CN" altLang="en-US" sz="2000" dirty="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2554545"/>
          </a:xfrm>
          <a:prstGeom prst="rect">
            <a:avLst/>
          </a:prstGeom>
          <a:noFill/>
        </p:spPr>
        <p:txBody>
          <a:bodyPr vert="horz" rtlCol="0" anchor="t" anchorCtr="0">
            <a:spAutoFit/>
          </a:bodyPr>
          <a:lstStyle/>
          <a:p>
            <a:r>
              <a:rPr lang="zh-CN" altLang="en-US" sz="2000" smtClean="0">
                <a:solidFill>
                  <a:srgbClr val="000000"/>
                </a:solidFill>
                <a:latin typeface="Microsoft Yahei"/>
                <a:ea typeface="Microsoft Yahei"/>
                <a:sym typeface="Microsoft Yahei"/>
              </a:rPr>
              <a:t>国际通用的</a:t>
            </a:r>
            <a:r>
              <a:rPr lang="en-US" altLang="zh-CN" sz="2000" smtClean="0">
                <a:solidFill>
                  <a:srgbClr val="000000"/>
                </a:solidFill>
                <a:latin typeface="Microsoft Yahei"/>
                <a:ea typeface="Microsoft Yahei"/>
                <a:sym typeface="Microsoft Yahei"/>
              </a:rPr>
              <a:t>ASCII</a:t>
            </a:r>
            <a:r>
              <a:rPr lang="zh-CN" altLang="en-US" sz="2000" smtClean="0">
                <a:solidFill>
                  <a:srgbClr val="000000"/>
                </a:solidFill>
                <a:latin typeface="Microsoft Yahei"/>
                <a:ea typeface="Microsoft Yahei"/>
                <a:sym typeface="Microsoft Yahei"/>
              </a:rPr>
              <a:t>码为</a:t>
            </a:r>
            <a:r>
              <a:rPr lang="en-US" altLang="zh-CN" sz="2000" smtClean="0">
                <a:solidFill>
                  <a:srgbClr val="000000"/>
                </a:solidFill>
                <a:latin typeface="Microsoft Yahei"/>
                <a:ea typeface="Microsoft Yahei"/>
                <a:sym typeface="Microsoft Yahei"/>
              </a:rPr>
              <a:t>7</a:t>
            </a:r>
            <a:r>
              <a:rPr lang="zh-CN" altLang="en-US" sz="2000" smtClean="0">
                <a:solidFill>
                  <a:srgbClr val="000000"/>
                </a:solidFill>
                <a:latin typeface="Microsoft Yahei"/>
                <a:ea typeface="Microsoft Yahei"/>
                <a:sym typeface="Microsoft Yahei"/>
              </a:rPr>
              <a:t>位</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且最高位不总为</a:t>
            </a:r>
            <a:r>
              <a:rPr lang="en-US" altLang="zh-CN" sz="2000" smtClean="0">
                <a:solidFill>
                  <a:srgbClr val="000000"/>
                </a:solidFill>
                <a:latin typeface="Microsoft Yahei"/>
                <a:ea typeface="Microsoft Yahei"/>
                <a:sym typeface="Microsoft Yahei"/>
              </a:rPr>
              <a:t>1;</a:t>
            </a:r>
            <a:r>
              <a:rPr lang="zh-CN" altLang="en-US" sz="2000" smtClean="0">
                <a:solidFill>
                  <a:srgbClr val="000000"/>
                </a:solidFill>
                <a:latin typeface="Microsoft Yahei"/>
                <a:ea typeface="Microsoft Yahei"/>
                <a:sym typeface="Microsoft Yahei"/>
              </a:rPr>
              <a:t>所有大写字母的</a:t>
            </a:r>
            <a:r>
              <a:rPr lang="en-US" altLang="zh-CN" sz="2000" smtClean="0">
                <a:solidFill>
                  <a:srgbClr val="000000"/>
                </a:solidFill>
                <a:latin typeface="Microsoft Yahei"/>
                <a:ea typeface="Microsoft Yahei"/>
                <a:sym typeface="Microsoft Yahei"/>
              </a:rPr>
              <a:t>ASCII</a:t>
            </a:r>
            <a:r>
              <a:rPr lang="zh-CN" altLang="en-US" sz="2000" smtClean="0">
                <a:solidFill>
                  <a:srgbClr val="000000"/>
                </a:solidFill>
                <a:latin typeface="Microsoft Yahei"/>
                <a:ea typeface="Microsoft Yahei"/>
                <a:sym typeface="Microsoft Yahei"/>
              </a:rPr>
              <a:t>码都小于小写字母</a:t>
            </a:r>
            <a:r>
              <a:rPr lang="en-US" altLang="zh-CN" sz="2000" smtClean="0">
                <a:solidFill>
                  <a:srgbClr val="000000"/>
                </a:solidFill>
                <a:latin typeface="Microsoft Yahei"/>
                <a:ea typeface="Microsoft Yahei"/>
                <a:sym typeface="Microsoft Yahei"/>
              </a:rPr>
              <a:t>a</a:t>
            </a:r>
            <a:r>
              <a:rPr lang="zh-CN" altLang="en-US" sz="2000" smtClean="0">
                <a:solidFill>
                  <a:srgbClr val="000000"/>
                </a:solidFill>
                <a:latin typeface="Microsoft Yahei"/>
                <a:ea typeface="Microsoft Yahei"/>
                <a:sym typeface="Microsoft Yahei"/>
              </a:rPr>
              <a:t>的</a:t>
            </a:r>
            <a:r>
              <a:rPr lang="en-US" altLang="zh-CN" sz="2000" smtClean="0">
                <a:solidFill>
                  <a:srgbClr val="000000"/>
                </a:solidFill>
                <a:latin typeface="Microsoft Yahei"/>
                <a:ea typeface="Microsoft Yahei"/>
                <a:sym typeface="Microsoft Yahei"/>
              </a:rPr>
              <a:t>ASCII</a:t>
            </a:r>
            <a:r>
              <a:rPr lang="zh-CN" altLang="en-US" sz="2000" smtClean="0">
                <a:solidFill>
                  <a:srgbClr val="000000"/>
                </a:solidFill>
                <a:latin typeface="Microsoft Yahei"/>
                <a:ea typeface="Microsoft Yahei"/>
                <a:sym typeface="Microsoft Yahei"/>
              </a:rPr>
              <a:t>码</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标准</a:t>
            </a:r>
            <a:r>
              <a:rPr lang="en-US" altLang="zh-CN" sz="2000" smtClean="0">
                <a:solidFill>
                  <a:srgbClr val="000000"/>
                </a:solidFill>
                <a:latin typeface="Microsoft Yahei"/>
                <a:ea typeface="Microsoft Yahei"/>
                <a:sym typeface="Microsoft Yahei"/>
              </a:rPr>
              <a:t>ASCII</a:t>
            </a:r>
            <a:r>
              <a:rPr lang="zh-CN" altLang="en-US" sz="2000" smtClean="0">
                <a:solidFill>
                  <a:srgbClr val="000000"/>
                </a:solidFill>
                <a:latin typeface="Microsoft Yahei"/>
                <a:ea typeface="Microsoft Yahei"/>
                <a:sym typeface="Microsoft Yahei"/>
              </a:rPr>
              <a:t>码表有</a:t>
            </a:r>
            <a:r>
              <a:rPr lang="en-US" altLang="zh-CN" sz="2000" smtClean="0">
                <a:solidFill>
                  <a:srgbClr val="000000"/>
                </a:solidFill>
                <a:latin typeface="Microsoft Yahei"/>
                <a:ea typeface="Microsoft Yahei"/>
                <a:sym typeface="Microsoft Yahei"/>
              </a:rPr>
              <a:t>128</a:t>
            </a:r>
            <a:r>
              <a:rPr lang="zh-CN" altLang="en-US" sz="2000" smtClean="0">
                <a:solidFill>
                  <a:srgbClr val="000000"/>
                </a:solidFill>
                <a:latin typeface="Microsoft Yahei"/>
                <a:ea typeface="Microsoft Yahei"/>
                <a:sym typeface="Microsoft Yahei"/>
              </a:rPr>
              <a:t>个不同的字符编码。</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3591395251"/>
      </p:ext>
    </p:extLst>
  </p:cSld>
  <p:clrMapOvr>
    <a:masterClrMapping/>
  </p:clrMapOvr>
  <p:transition spd="med" advClick="0" advTm="0">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9"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sp>
        <p:nvSpPr>
          <p:cNvPr id="10"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sp>
        <p:nvSpPr>
          <p:cNvPr id="18" name="AutoShape 4"/>
          <p:cNvSpPr>
            <a:spLocks/>
          </p:cNvSpPr>
          <p:nvPr/>
        </p:nvSpPr>
        <p:spPr bwMode="auto">
          <a:xfrm rot="16200000">
            <a:off x="1224393" y="1181266"/>
            <a:ext cx="1400991" cy="2749177"/>
          </a:xfrm>
          <a:custGeom>
            <a:avLst/>
            <a:gdLst>
              <a:gd name="T0" fmla="*/ 0 w 21600"/>
              <a:gd name="T1" fmla="*/ 681 h 21600"/>
              <a:gd name="T2" fmla="*/ 177 w 21600"/>
              <a:gd name="T3" fmla="*/ 34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11925" y="21600"/>
                  <a:pt x="21600" y="16767"/>
                  <a:pt x="21600" y="10804"/>
                </a:cubicBezTo>
                <a:cubicBezTo>
                  <a:pt x="21600" y="4840"/>
                  <a:pt x="11925" y="0"/>
                  <a:pt x="0" y="0"/>
                </a:cubicBezTo>
              </a:path>
            </a:pathLst>
          </a:custGeom>
          <a:noFill/>
          <a:ln w="19050" cap="flat">
            <a:solidFill>
              <a:srgbClr val="546E7A"/>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grpSp>
        <p:nvGrpSpPr>
          <p:cNvPr id="19" name="组合 33"/>
          <p:cNvGrpSpPr/>
          <p:nvPr/>
        </p:nvGrpSpPr>
        <p:grpSpPr>
          <a:xfrm>
            <a:off x="843215" y="2248268"/>
            <a:ext cx="2048260" cy="2454961"/>
            <a:chOff x="2097288" y="2827131"/>
            <a:chExt cx="2730538" cy="3272271"/>
          </a:xfrm>
          <a:solidFill>
            <a:schemeClr val="accent1"/>
          </a:solidFill>
        </p:grpSpPr>
        <p:sp>
          <p:nvSpPr>
            <p:cNvPr id="20" name="椭圆 19"/>
            <p:cNvSpPr/>
            <p:nvPr/>
          </p:nvSpPr>
          <p:spPr>
            <a:xfrm>
              <a:off x="2097288" y="5658815"/>
              <a:ext cx="2730538" cy="4405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1" name="Group 10"/>
            <p:cNvGrpSpPr>
              <a:grpSpLocks/>
            </p:cNvGrpSpPr>
            <p:nvPr/>
          </p:nvGrpSpPr>
          <p:grpSpPr bwMode="auto">
            <a:xfrm>
              <a:off x="2975285" y="2827131"/>
              <a:ext cx="923403" cy="3272271"/>
              <a:chOff x="0" y="0"/>
              <a:chExt cx="966" cy="3423"/>
            </a:xfrm>
            <a:grpFill/>
          </p:grpSpPr>
          <p:sp>
            <p:nvSpPr>
              <p:cNvPr id="22" name="AutoShape 11"/>
              <p:cNvSpPr>
                <a:spLocks/>
              </p:cNvSpPr>
              <p:nvPr/>
            </p:nvSpPr>
            <p:spPr bwMode="auto">
              <a:xfrm>
                <a:off x="0" y="0"/>
                <a:ext cx="966" cy="3423"/>
              </a:xfrm>
              <a:custGeom>
                <a:avLst/>
                <a:gdLst>
                  <a:gd name="T0" fmla="*/ 26 w 20967"/>
                  <a:gd name="T1" fmla="*/ 0 h 21600"/>
                  <a:gd name="T2" fmla="*/ 19 w 20967"/>
                  <a:gd name="T3" fmla="*/ 27 h 21600"/>
                  <a:gd name="T4" fmla="*/ 19 w 20967"/>
                  <a:gd name="T5" fmla="*/ 55 h 21600"/>
                  <a:gd name="T6" fmla="*/ 20 w 20967"/>
                  <a:gd name="T7" fmla="*/ 60 h 21600"/>
                  <a:gd name="T8" fmla="*/ 21 w 20967"/>
                  <a:gd name="T9" fmla="*/ 73 h 21600"/>
                  <a:gd name="T10" fmla="*/ 22 w 20967"/>
                  <a:gd name="T11" fmla="*/ 80 h 21600"/>
                  <a:gd name="T12" fmla="*/ 21 w 20967"/>
                  <a:gd name="T13" fmla="*/ 90 h 21600"/>
                  <a:gd name="T14" fmla="*/ 14 w 20967"/>
                  <a:gd name="T15" fmla="*/ 100 h 21600"/>
                  <a:gd name="T16" fmla="*/ 9 w 20967"/>
                  <a:gd name="T17" fmla="*/ 116 h 21600"/>
                  <a:gd name="T18" fmla="*/ 4 w 20967"/>
                  <a:gd name="T19" fmla="*/ 142 h 21600"/>
                  <a:gd name="T20" fmla="*/ 0 w 20967"/>
                  <a:gd name="T21" fmla="*/ 174 h 21600"/>
                  <a:gd name="T22" fmla="*/ 8 w 20967"/>
                  <a:gd name="T23" fmla="*/ 189 h 21600"/>
                  <a:gd name="T24" fmla="*/ 11 w 20967"/>
                  <a:gd name="T25" fmla="*/ 183 h 21600"/>
                  <a:gd name="T26" fmla="*/ 9 w 20967"/>
                  <a:gd name="T27" fmla="*/ 232 h 21600"/>
                  <a:gd name="T28" fmla="*/ 7 w 20967"/>
                  <a:gd name="T29" fmla="*/ 283 h 21600"/>
                  <a:gd name="T30" fmla="*/ 10 w 20967"/>
                  <a:gd name="T31" fmla="*/ 289 h 21600"/>
                  <a:gd name="T32" fmla="*/ 12 w 20967"/>
                  <a:gd name="T33" fmla="*/ 354 h 21600"/>
                  <a:gd name="T34" fmla="*/ 15 w 20967"/>
                  <a:gd name="T35" fmla="*/ 416 h 21600"/>
                  <a:gd name="T36" fmla="*/ 15 w 20967"/>
                  <a:gd name="T37" fmla="*/ 456 h 21600"/>
                  <a:gd name="T38" fmla="*/ 10 w 20967"/>
                  <a:gd name="T39" fmla="*/ 481 h 21600"/>
                  <a:gd name="T40" fmla="*/ 4 w 20967"/>
                  <a:gd name="T41" fmla="*/ 486 h 21600"/>
                  <a:gd name="T42" fmla="*/ 5 w 20967"/>
                  <a:gd name="T43" fmla="*/ 495 h 21600"/>
                  <a:gd name="T44" fmla="*/ 15 w 20967"/>
                  <a:gd name="T45" fmla="*/ 492 h 21600"/>
                  <a:gd name="T46" fmla="*/ 18 w 20967"/>
                  <a:gd name="T47" fmla="*/ 487 h 21600"/>
                  <a:gd name="T48" fmla="*/ 21 w 20967"/>
                  <a:gd name="T49" fmla="*/ 493 h 21600"/>
                  <a:gd name="T50" fmla="*/ 25 w 20967"/>
                  <a:gd name="T51" fmla="*/ 485 h 21600"/>
                  <a:gd name="T52" fmla="*/ 25 w 20967"/>
                  <a:gd name="T53" fmla="*/ 464 h 21600"/>
                  <a:gd name="T54" fmla="*/ 24 w 20967"/>
                  <a:gd name="T55" fmla="*/ 439 h 21600"/>
                  <a:gd name="T56" fmla="*/ 26 w 20967"/>
                  <a:gd name="T57" fmla="*/ 405 h 21600"/>
                  <a:gd name="T58" fmla="*/ 26 w 20967"/>
                  <a:gd name="T59" fmla="*/ 377 h 21600"/>
                  <a:gd name="T60" fmla="*/ 25 w 20967"/>
                  <a:gd name="T61" fmla="*/ 350 h 21600"/>
                  <a:gd name="T62" fmla="*/ 25 w 20967"/>
                  <a:gd name="T63" fmla="*/ 333 h 21600"/>
                  <a:gd name="T64" fmla="*/ 28 w 20967"/>
                  <a:gd name="T65" fmla="*/ 383 h 21600"/>
                  <a:gd name="T66" fmla="*/ 29 w 20967"/>
                  <a:gd name="T67" fmla="*/ 442 h 21600"/>
                  <a:gd name="T68" fmla="*/ 32 w 20967"/>
                  <a:gd name="T69" fmla="*/ 478 h 21600"/>
                  <a:gd name="T70" fmla="*/ 33 w 20967"/>
                  <a:gd name="T71" fmla="*/ 494 h 21600"/>
                  <a:gd name="T72" fmla="*/ 31 w 20967"/>
                  <a:gd name="T73" fmla="*/ 515 h 21600"/>
                  <a:gd name="T74" fmla="*/ 32 w 20967"/>
                  <a:gd name="T75" fmla="*/ 542 h 21600"/>
                  <a:gd name="T76" fmla="*/ 40 w 20967"/>
                  <a:gd name="T77" fmla="*/ 525 h 21600"/>
                  <a:gd name="T78" fmla="*/ 40 w 20967"/>
                  <a:gd name="T79" fmla="*/ 497 h 21600"/>
                  <a:gd name="T80" fmla="*/ 41 w 20967"/>
                  <a:gd name="T81" fmla="*/ 475 h 21600"/>
                  <a:gd name="T82" fmla="*/ 41 w 20967"/>
                  <a:gd name="T83" fmla="*/ 445 h 21600"/>
                  <a:gd name="T84" fmla="*/ 40 w 20967"/>
                  <a:gd name="T85" fmla="*/ 391 h 21600"/>
                  <a:gd name="T86" fmla="*/ 38 w 20967"/>
                  <a:gd name="T87" fmla="*/ 326 h 21600"/>
                  <a:gd name="T88" fmla="*/ 38 w 20967"/>
                  <a:gd name="T89" fmla="*/ 291 h 21600"/>
                  <a:gd name="T90" fmla="*/ 43 w 20967"/>
                  <a:gd name="T91" fmla="*/ 284 h 21600"/>
                  <a:gd name="T92" fmla="*/ 41 w 20967"/>
                  <a:gd name="T93" fmla="*/ 244 h 21600"/>
                  <a:gd name="T94" fmla="*/ 39 w 20967"/>
                  <a:gd name="T95" fmla="*/ 202 h 21600"/>
                  <a:gd name="T96" fmla="*/ 39 w 20967"/>
                  <a:gd name="T97" fmla="*/ 175 h 21600"/>
                  <a:gd name="T98" fmla="*/ 43 w 20967"/>
                  <a:gd name="T99" fmla="*/ 139 h 21600"/>
                  <a:gd name="T100" fmla="*/ 44 w 20967"/>
                  <a:gd name="T101" fmla="*/ 98 h 21600"/>
                  <a:gd name="T102" fmla="*/ 37 w 20967"/>
                  <a:gd name="T103" fmla="*/ 90 h 21600"/>
                  <a:gd name="T104" fmla="*/ 33 w 20967"/>
                  <a:gd name="T105" fmla="*/ 75 h 21600"/>
                  <a:gd name="T106" fmla="*/ 32 w 20967"/>
                  <a:gd name="T107" fmla="*/ 69 h 21600"/>
                  <a:gd name="T108" fmla="*/ 32 w 20967"/>
                  <a:gd name="T109" fmla="*/ 60 h 21600"/>
                  <a:gd name="T110" fmla="*/ 34 w 20967"/>
                  <a:gd name="T111" fmla="*/ 51 h 21600"/>
                  <a:gd name="T112" fmla="*/ 34 w 20967"/>
                  <a:gd name="T113" fmla="*/ 22 h 21600"/>
                  <a:gd name="T114" fmla="*/ 26 w 20967"/>
                  <a:gd name="T115" fmla="*/ 0 h 21600"/>
                  <a:gd name="T116" fmla="*/ 26 w 20967"/>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ndParaRPr>
              </a:p>
            </p:txBody>
          </p:sp>
          <p:sp>
            <p:nvSpPr>
              <p:cNvPr id="23" name="AutoShape 12"/>
              <p:cNvSpPr>
                <a:spLocks/>
              </p:cNvSpPr>
              <p:nvPr/>
            </p:nvSpPr>
            <p:spPr bwMode="auto">
              <a:xfrm>
                <a:off x="460" y="446"/>
                <a:ext cx="246" cy="188"/>
              </a:xfrm>
              <a:custGeom>
                <a:avLst/>
                <a:gdLst>
                  <a:gd name="T0" fmla="*/ 0 w 21600"/>
                  <a:gd name="T1" fmla="*/ 1 h 21600"/>
                  <a:gd name="T2" fmla="*/ 0 w 21600"/>
                  <a:gd name="T3" fmla="*/ 1 h 21600"/>
                  <a:gd name="T4" fmla="*/ 0 w 21600"/>
                  <a:gd name="T5" fmla="*/ 2 h 21600"/>
                  <a:gd name="T6" fmla="*/ 1 w 21600"/>
                  <a:gd name="T7" fmla="*/ 1 h 21600"/>
                  <a:gd name="T8" fmla="*/ 1 w 21600"/>
                  <a:gd name="T9" fmla="*/ 1 h 21600"/>
                  <a:gd name="T10" fmla="*/ 1 w 21600"/>
                  <a:gd name="T11" fmla="*/ 2 h 21600"/>
                  <a:gd name="T12" fmla="*/ 3 w 21600"/>
                  <a:gd name="T13" fmla="*/ 0 h 21600"/>
                  <a:gd name="T14" fmla="*/ 3 w 21600"/>
                  <a:gd name="T15" fmla="*/ 0 h 21600"/>
                  <a:gd name="T16" fmla="*/ 1 w 21600"/>
                  <a:gd name="T17" fmla="*/ 1 h 21600"/>
                  <a:gd name="T18" fmla="*/ 0 w 21600"/>
                  <a:gd name="T19" fmla="*/ 1 h 21600"/>
                  <a:gd name="T20" fmla="*/ 0 w 21600"/>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ndParaRPr>
              </a:p>
            </p:txBody>
          </p:sp>
          <p:sp>
            <p:nvSpPr>
              <p:cNvPr id="24" name="AutoShape 13"/>
              <p:cNvSpPr>
                <a:spLocks/>
              </p:cNvSpPr>
              <p:nvPr/>
            </p:nvSpPr>
            <p:spPr bwMode="auto">
              <a:xfrm>
                <a:off x="343" y="958"/>
                <a:ext cx="102" cy="145"/>
              </a:xfrm>
              <a:custGeom>
                <a:avLst/>
                <a:gdLst>
                  <a:gd name="T0" fmla="*/ 0 w 20000"/>
                  <a:gd name="T1" fmla="*/ 0 h 21600"/>
                  <a:gd name="T2" fmla="*/ 1 w 20000"/>
                  <a:gd name="T3" fmla="*/ 0 h 21600"/>
                  <a:gd name="T4" fmla="*/ 0 w 20000"/>
                  <a:gd name="T5" fmla="*/ 1 h 21600"/>
                  <a:gd name="T6" fmla="*/ 0 w 20000"/>
                  <a:gd name="T7" fmla="*/ 1 h 21600"/>
                  <a:gd name="T8" fmla="*/ 0 w 20000"/>
                  <a:gd name="T9" fmla="*/ 1 h 21600"/>
                  <a:gd name="T10" fmla="*/ 0 w 20000"/>
                  <a:gd name="T11" fmla="*/ 0 h 21600"/>
                  <a:gd name="T12" fmla="*/ 0 w 20000"/>
                  <a:gd name="T13" fmla="*/ 0 h 21600"/>
                  <a:gd name="T14" fmla="*/ 0 w 200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ndParaRPr>
              </a:p>
            </p:txBody>
          </p:sp>
          <p:sp>
            <p:nvSpPr>
              <p:cNvPr id="25" name="AutoShape 14"/>
              <p:cNvSpPr>
                <a:spLocks/>
              </p:cNvSpPr>
              <p:nvPr/>
            </p:nvSpPr>
            <p:spPr bwMode="auto">
              <a:xfrm>
                <a:off x="344" y="1306"/>
                <a:ext cx="43" cy="126"/>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ndParaRPr>
              </a:p>
            </p:txBody>
          </p:sp>
        </p:grpSp>
      </p:grpSp>
      <p:grpSp>
        <p:nvGrpSpPr>
          <p:cNvPr id="26" name="组合 45"/>
          <p:cNvGrpSpPr/>
          <p:nvPr/>
        </p:nvGrpSpPr>
        <p:grpSpPr>
          <a:xfrm>
            <a:off x="347373" y="3103634"/>
            <a:ext cx="410871" cy="413701"/>
            <a:chOff x="1436281" y="3967265"/>
            <a:chExt cx="547733" cy="551431"/>
          </a:xfrm>
        </p:grpSpPr>
        <p:sp>
          <p:nvSpPr>
            <p:cNvPr id="27" name="AutoShape 7"/>
            <p:cNvSpPr>
              <a:spLocks/>
            </p:cNvSpPr>
            <p:nvPr/>
          </p:nvSpPr>
          <p:spPr bwMode="auto">
            <a:xfrm>
              <a:off x="1436281"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w="57150" cap="flat" cmpd="sng" algn="ctr">
              <a:noFill/>
              <a:prstDash val="solid"/>
            </a:ln>
            <a:effectLst/>
          </p:spPr>
          <p:txBody>
            <a:bodyPr spcFirstLastPara="0" vert="horz" wrap="square" lIns="0" tIns="0" rIns="0" bIns="0" numCol="1" spcCol="1270" anchor="ctr" anchorCtr="0">
              <a:noAutofit/>
            </a:bodyPr>
            <a:lstStyle/>
            <a:p>
              <a:pPr algn="ctr" defTabSz="889156">
                <a:lnSpc>
                  <a:spcPct val="90000"/>
                </a:lnSpc>
                <a:spcAft>
                  <a:spcPct val="35000"/>
                </a:spcAft>
              </a:pPr>
              <a:endParaRPr lang="zh-CN" altLang="en-US" sz="24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28" name="AutoShape 15"/>
            <p:cNvSpPr>
              <a:spLocks/>
            </p:cNvSpPr>
            <p:nvPr/>
          </p:nvSpPr>
          <p:spPr bwMode="auto">
            <a:xfrm>
              <a:off x="1560548" y="4088637"/>
              <a:ext cx="297286" cy="297219"/>
            </a:xfrm>
            <a:custGeom>
              <a:avLst/>
              <a:gdLst>
                <a:gd name="T0" fmla="*/ 4 w 21600"/>
                <a:gd name="T1" fmla="*/ 2 h 21600"/>
                <a:gd name="T2" fmla="*/ 4 w 21600"/>
                <a:gd name="T3" fmla="*/ 2 h 21600"/>
                <a:gd name="T4" fmla="*/ 4 w 21600"/>
                <a:gd name="T5" fmla="*/ 3 h 21600"/>
                <a:gd name="T6" fmla="*/ 4 w 21600"/>
                <a:gd name="T7" fmla="*/ 3 h 21600"/>
                <a:gd name="T8" fmla="*/ 4 w 21600"/>
                <a:gd name="T9" fmla="*/ 3 h 21600"/>
                <a:gd name="T10" fmla="*/ 4 w 21600"/>
                <a:gd name="T11" fmla="*/ 3 h 21600"/>
                <a:gd name="T12" fmla="*/ 4 w 21600"/>
                <a:gd name="T13" fmla="*/ 4 h 21600"/>
                <a:gd name="T14" fmla="*/ 4 w 21600"/>
                <a:gd name="T15" fmla="*/ 4 h 21600"/>
                <a:gd name="T16" fmla="*/ 3 w 21600"/>
                <a:gd name="T17" fmla="*/ 4 h 21600"/>
                <a:gd name="T18" fmla="*/ 3 w 21600"/>
                <a:gd name="T19" fmla="*/ 4 h 21600"/>
                <a:gd name="T20" fmla="*/ 3 w 21600"/>
                <a:gd name="T21" fmla="*/ 4 h 21600"/>
                <a:gd name="T22" fmla="*/ 3 w 21600"/>
                <a:gd name="T23" fmla="*/ 4 h 21600"/>
                <a:gd name="T24" fmla="*/ 3 w 21600"/>
                <a:gd name="T25" fmla="*/ 4 h 21600"/>
                <a:gd name="T26" fmla="*/ 2 w 21600"/>
                <a:gd name="T27" fmla="*/ 4 h 21600"/>
                <a:gd name="T28" fmla="*/ 2 w 21600"/>
                <a:gd name="T29" fmla="*/ 4 h 21600"/>
                <a:gd name="T30" fmla="*/ 1 w 21600"/>
                <a:gd name="T31" fmla="*/ 4 h 21600"/>
                <a:gd name="T32" fmla="*/ 1 w 21600"/>
                <a:gd name="T33" fmla="*/ 4 h 21600"/>
                <a:gd name="T34" fmla="*/ 1 w 21600"/>
                <a:gd name="T35" fmla="*/ 4 h 21600"/>
                <a:gd name="T36" fmla="*/ 1 w 21600"/>
                <a:gd name="T37" fmla="*/ 4 h 21600"/>
                <a:gd name="T38" fmla="*/ 0 w 21600"/>
                <a:gd name="T39" fmla="*/ 3 h 21600"/>
                <a:gd name="T40" fmla="*/ 1 w 21600"/>
                <a:gd name="T41" fmla="*/ 3 h 21600"/>
                <a:gd name="T42" fmla="*/ 1 w 21600"/>
                <a:gd name="T43" fmla="*/ 3 h 21600"/>
                <a:gd name="T44" fmla="*/ 0 w 21600"/>
                <a:gd name="T45" fmla="*/ 3 h 21600"/>
                <a:gd name="T46" fmla="*/ 0 w 21600"/>
                <a:gd name="T47" fmla="*/ 2 h 21600"/>
                <a:gd name="T48" fmla="*/ 0 w 21600"/>
                <a:gd name="T49" fmla="*/ 2 h 21600"/>
                <a:gd name="T50" fmla="*/ 1 w 21600"/>
                <a:gd name="T51" fmla="*/ 2 h 21600"/>
                <a:gd name="T52" fmla="*/ 0 w 21600"/>
                <a:gd name="T53" fmla="*/ 1 h 21600"/>
                <a:gd name="T54" fmla="*/ 0 w 21600"/>
                <a:gd name="T55" fmla="*/ 1 h 21600"/>
                <a:gd name="T56" fmla="*/ 1 w 21600"/>
                <a:gd name="T57" fmla="*/ 0 h 21600"/>
                <a:gd name="T58" fmla="*/ 1 w 21600"/>
                <a:gd name="T59" fmla="*/ 0 h 21600"/>
                <a:gd name="T60" fmla="*/ 1 w 21600"/>
                <a:gd name="T61" fmla="*/ 1 h 21600"/>
                <a:gd name="T62" fmla="*/ 2 w 21600"/>
                <a:gd name="T63" fmla="*/ 1 h 21600"/>
                <a:gd name="T64" fmla="*/ 2 w 21600"/>
                <a:gd name="T65" fmla="*/ 0 h 21600"/>
                <a:gd name="T66" fmla="*/ 2 w 21600"/>
                <a:gd name="T67" fmla="*/ 0 h 21600"/>
                <a:gd name="T68" fmla="*/ 3 w 21600"/>
                <a:gd name="T69" fmla="*/ 0 h 21600"/>
                <a:gd name="T70" fmla="*/ 3 w 21600"/>
                <a:gd name="T71" fmla="*/ 0 h 21600"/>
                <a:gd name="T72" fmla="*/ 3 w 21600"/>
                <a:gd name="T73" fmla="*/ 1 h 21600"/>
                <a:gd name="T74" fmla="*/ 3 w 21600"/>
                <a:gd name="T75" fmla="*/ 1 h 21600"/>
                <a:gd name="T76" fmla="*/ 3 w 21600"/>
                <a:gd name="T77" fmla="*/ 0 h 21600"/>
                <a:gd name="T78" fmla="*/ 4 w 21600"/>
                <a:gd name="T79" fmla="*/ 0 h 21600"/>
                <a:gd name="T80" fmla="*/ 4 w 21600"/>
                <a:gd name="T81" fmla="*/ 1 h 21600"/>
                <a:gd name="T82" fmla="*/ 4 w 21600"/>
                <a:gd name="T83" fmla="*/ 1 h 21600"/>
                <a:gd name="T84" fmla="*/ 4 w 21600"/>
                <a:gd name="T85" fmla="*/ 1 h 21600"/>
                <a:gd name="T86" fmla="*/ 2 w 21600"/>
                <a:gd name="T87" fmla="*/ 3 h 21600"/>
                <a:gd name="T88" fmla="*/ 3 w 21600"/>
                <a:gd name="T89" fmla="*/ 3 h 21600"/>
                <a:gd name="T90" fmla="*/ 3 w 21600"/>
                <a:gd name="T91" fmla="*/ 2 h 21600"/>
                <a:gd name="T92" fmla="*/ 3 w 21600"/>
                <a:gd name="T93" fmla="*/ 2 h 21600"/>
                <a:gd name="T94" fmla="*/ 2 w 21600"/>
                <a:gd name="T95" fmla="*/ 2 h 21600"/>
                <a:gd name="T96" fmla="*/ 2 w 21600"/>
                <a:gd name="T97" fmla="*/ 2 h 21600"/>
                <a:gd name="T98" fmla="*/ 2 w 21600"/>
                <a:gd name="T99" fmla="*/ 2 h 21600"/>
                <a:gd name="T100" fmla="*/ 2 w 21600"/>
                <a:gd name="T101" fmla="*/ 3 h 21600"/>
                <a:gd name="T102" fmla="*/ 2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a:extLst/>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30" name="组合 49"/>
          <p:cNvGrpSpPr/>
          <p:nvPr/>
        </p:nvGrpSpPr>
        <p:grpSpPr>
          <a:xfrm>
            <a:off x="637780" y="2176572"/>
            <a:ext cx="410871" cy="412984"/>
            <a:chOff x="1823422" y="2731563"/>
            <a:chExt cx="547733" cy="550475"/>
          </a:xfrm>
        </p:grpSpPr>
        <p:sp>
          <p:nvSpPr>
            <p:cNvPr id="31" name="AutoShape 9"/>
            <p:cNvSpPr>
              <a:spLocks/>
            </p:cNvSpPr>
            <p:nvPr/>
          </p:nvSpPr>
          <p:spPr bwMode="auto">
            <a:xfrm>
              <a:off x="1823422"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w="57150" cap="flat" cmpd="sng" algn="ctr">
              <a:noFill/>
              <a:prstDash val="solid"/>
            </a:ln>
            <a:effectLst/>
          </p:spPr>
          <p:txBody>
            <a:bodyPr spcFirstLastPara="0" vert="horz" wrap="square" lIns="0" tIns="0" rIns="0" bIns="0" numCol="1" spcCol="1270" anchor="ctr" anchorCtr="0">
              <a:noAutofit/>
            </a:bodyPr>
            <a:lstStyle/>
            <a:p>
              <a:pPr algn="ctr" defTabSz="889156">
                <a:lnSpc>
                  <a:spcPct val="90000"/>
                </a:lnSpc>
                <a:spcAft>
                  <a:spcPct val="35000"/>
                </a:spcAft>
              </a:pPr>
              <a:endParaRPr lang="zh-CN" altLang="en-US" sz="27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32" name="AutoShape 16"/>
            <p:cNvSpPr>
              <a:spLocks/>
            </p:cNvSpPr>
            <p:nvPr/>
          </p:nvSpPr>
          <p:spPr bwMode="auto">
            <a:xfrm>
              <a:off x="1954381" y="2836688"/>
              <a:ext cx="297286" cy="298174"/>
            </a:xfrm>
            <a:custGeom>
              <a:avLst/>
              <a:gdLst>
                <a:gd name="T0" fmla="*/ 4 w 21376"/>
                <a:gd name="T1" fmla="*/ 4 h 21600"/>
                <a:gd name="T2" fmla="*/ 4 w 21376"/>
                <a:gd name="T3" fmla="*/ 4 h 21600"/>
                <a:gd name="T4" fmla="*/ 4 w 21376"/>
                <a:gd name="T5" fmla="*/ 4 h 21600"/>
                <a:gd name="T6" fmla="*/ 4 w 21376"/>
                <a:gd name="T7" fmla="*/ 5 h 21600"/>
                <a:gd name="T8" fmla="*/ 0 w 21376"/>
                <a:gd name="T9" fmla="*/ 5 h 21600"/>
                <a:gd name="T10" fmla="*/ 0 w 21376"/>
                <a:gd name="T11" fmla="*/ 4 h 21600"/>
                <a:gd name="T12" fmla="*/ 0 w 21376"/>
                <a:gd name="T13" fmla="*/ 4 h 21600"/>
                <a:gd name="T14" fmla="*/ 0 w 21376"/>
                <a:gd name="T15" fmla="*/ 4 h 21600"/>
                <a:gd name="T16" fmla="*/ 2 w 21376"/>
                <a:gd name="T17" fmla="*/ 2 h 21600"/>
                <a:gd name="T18" fmla="*/ 2 w 21376"/>
                <a:gd name="T19" fmla="*/ 0 h 21600"/>
                <a:gd name="T20" fmla="*/ 1 w 21376"/>
                <a:gd name="T21" fmla="*/ 0 h 21600"/>
                <a:gd name="T22" fmla="*/ 1 w 21376"/>
                <a:gd name="T23" fmla="*/ 0 h 21600"/>
                <a:gd name="T24" fmla="*/ 1 w 21376"/>
                <a:gd name="T25" fmla="*/ 0 h 21600"/>
                <a:gd name="T26" fmla="*/ 1 w 21376"/>
                <a:gd name="T27" fmla="*/ 0 h 21600"/>
                <a:gd name="T28" fmla="*/ 1 w 21376"/>
                <a:gd name="T29" fmla="*/ 0 h 21600"/>
                <a:gd name="T30" fmla="*/ 3 w 21376"/>
                <a:gd name="T31" fmla="*/ 0 h 21600"/>
                <a:gd name="T32" fmla="*/ 3 w 21376"/>
                <a:gd name="T33" fmla="*/ 0 h 21600"/>
                <a:gd name="T34" fmla="*/ 3 w 21376"/>
                <a:gd name="T35" fmla="*/ 0 h 21600"/>
                <a:gd name="T36" fmla="*/ 3 w 21376"/>
                <a:gd name="T37" fmla="*/ 0 h 21600"/>
                <a:gd name="T38" fmla="*/ 3 w 21376"/>
                <a:gd name="T39" fmla="*/ 0 h 21600"/>
                <a:gd name="T40" fmla="*/ 3 w 21376"/>
                <a:gd name="T41" fmla="*/ 0 h 21600"/>
                <a:gd name="T42" fmla="*/ 3 w 21376"/>
                <a:gd name="T43" fmla="*/ 2 h 21600"/>
                <a:gd name="T44" fmla="*/ 4 w 21376"/>
                <a:gd name="T45" fmla="*/ 4 h 21600"/>
                <a:gd name="T46" fmla="*/ 1 w 21376"/>
                <a:gd name="T47" fmla="*/ 3 h 21600"/>
                <a:gd name="T48" fmla="*/ 3 w 21376"/>
                <a:gd name="T49" fmla="*/ 3 h 21600"/>
                <a:gd name="T50" fmla="*/ 2 w 21376"/>
                <a:gd name="T51" fmla="*/ 2 h 21600"/>
                <a:gd name="T52" fmla="*/ 2 w 21376"/>
                <a:gd name="T53" fmla="*/ 0 h 21600"/>
                <a:gd name="T54" fmla="*/ 2 w 21376"/>
                <a:gd name="T55" fmla="*/ 0 h 21600"/>
                <a:gd name="T56" fmla="*/ 2 w 21376"/>
                <a:gd name="T57" fmla="*/ 2 h 21600"/>
                <a:gd name="T58" fmla="*/ 1 w 21376"/>
                <a:gd name="T59" fmla="*/ 3 h 21600"/>
                <a:gd name="T60" fmla="*/ 1 w 21376"/>
                <a:gd name="T61" fmla="*/ 3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a:extLst/>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34" name="组合 53"/>
          <p:cNvGrpSpPr/>
          <p:nvPr/>
        </p:nvGrpSpPr>
        <p:grpSpPr>
          <a:xfrm>
            <a:off x="3097267" y="3103634"/>
            <a:ext cx="410871" cy="413701"/>
            <a:chOff x="5102170" y="3967265"/>
            <a:chExt cx="547733" cy="551431"/>
          </a:xfrm>
        </p:grpSpPr>
        <p:sp>
          <p:nvSpPr>
            <p:cNvPr id="35" name="AutoShape 8"/>
            <p:cNvSpPr>
              <a:spLocks/>
            </p:cNvSpPr>
            <p:nvPr/>
          </p:nvSpPr>
          <p:spPr bwMode="auto">
            <a:xfrm>
              <a:off x="5102170"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4"/>
            </a:solidFill>
            <a:ln w="57150" cap="flat" cmpd="sng" algn="ctr">
              <a:noFill/>
              <a:prstDash val="solid"/>
            </a:ln>
            <a:effectLst/>
          </p:spPr>
          <p:txBody>
            <a:bodyPr spcFirstLastPara="0" vert="horz" wrap="square" lIns="0" tIns="0" rIns="0" bIns="0" numCol="1" spcCol="1270" anchor="ctr" anchorCtr="0">
              <a:noAutofit/>
            </a:bodyPr>
            <a:lstStyle/>
            <a:p>
              <a:pPr algn="ctr" defTabSz="889156">
                <a:lnSpc>
                  <a:spcPct val="90000"/>
                </a:lnSpc>
                <a:spcAft>
                  <a:spcPct val="35000"/>
                </a:spcAft>
              </a:pPr>
              <a:endParaRPr lang="zh-CN" altLang="en-US" sz="27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36" name="AutoShape 19"/>
            <p:cNvSpPr>
              <a:spLocks/>
            </p:cNvSpPr>
            <p:nvPr/>
          </p:nvSpPr>
          <p:spPr bwMode="auto">
            <a:xfrm>
              <a:off x="5215923" y="4076214"/>
              <a:ext cx="297286" cy="297219"/>
            </a:xfrm>
            <a:custGeom>
              <a:avLst/>
              <a:gdLst>
                <a:gd name="T0" fmla="*/ 4 w 21600"/>
                <a:gd name="T1" fmla="*/ 3 h 21600"/>
                <a:gd name="T2" fmla="*/ 4 w 21600"/>
                <a:gd name="T3" fmla="*/ 3 h 21600"/>
                <a:gd name="T4" fmla="*/ 4 w 21600"/>
                <a:gd name="T5" fmla="*/ 4 h 21600"/>
                <a:gd name="T6" fmla="*/ 3 w 21600"/>
                <a:gd name="T7" fmla="*/ 4 h 21600"/>
                <a:gd name="T8" fmla="*/ 3 w 21600"/>
                <a:gd name="T9" fmla="*/ 4 h 21600"/>
                <a:gd name="T10" fmla="*/ 2 w 21600"/>
                <a:gd name="T11" fmla="*/ 4 h 21600"/>
                <a:gd name="T12" fmla="*/ 0 w 21600"/>
                <a:gd name="T13" fmla="*/ 4 h 21600"/>
                <a:gd name="T14" fmla="*/ 0 w 21600"/>
                <a:gd name="T15" fmla="*/ 4 h 21600"/>
                <a:gd name="T16" fmla="*/ 0 w 21600"/>
                <a:gd name="T17" fmla="*/ 2 h 21600"/>
                <a:gd name="T18" fmla="*/ 1 w 21600"/>
                <a:gd name="T19" fmla="*/ 2 h 21600"/>
                <a:gd name="T20" fmla="*/ 2 w 21600"/>
                <a:gd name="T21" fmla="*/ 2 h 21600"/>
                <a:gd name="T22" fmla="*/ 2 w 21600"/>
                <a:gd name="T23" fmla="*/ 1 h 21600"/>
                <a:gd name="T24" fmla="*/ 2 w 21600"/>
                <a:gd name="T25" fmla="*/ 1 h 21600"/>
                <a:gd name="T26" fmla="*/ 2 w 21600"/>
                <a:gd name="T27" fmla="*/ 1 h 21600"/>
                <a:gd name="T28" fmla="*/ 2 w 21600"/>
                <a:gd name="T29" fmla="*/ 0 h 21600"/>
                <a:gd name="T30" fmla="*/ 3 w 21600"/>
                <a:gd name="T31" fmla="*/ 0 h 21600"/>
                <a:gd name="T32" fmla="*/ 3 w 21600"/>
                <a:gd name="T33" fmla="*/ 0 h 21600"/>
                <a:gd name="T34" fmla="*/ 3 w 21600"/>
                <a:gd name="T35" fmla="*/ 1 h 21600"/>
                <a:gd name="T36" fmla="*/ 3 w 21600"/>
                <a:gd name="T37" fmla="*/ 1 h 21600"/>
                <a:gd name="T38" fmla="*/ 4 w 21600"/>
                <a:gd name="T39" fmla="*/ 1 h 21600"/>
                <a:gd name="T40" fmla="*/ 4 w 21600"/>
                <a:gd name="T41" fmla="*/ 2 h 21600"/>
                <a:gd name="T42" fmla="*/ 4 w 21600"/>
                <a:gd name="T43" fmla="*/ 2 h 21600"/>
                <a:gd name="T44" fmla="*/ 4 w 21600"/>
                <a:gd name="T45" fmla="*/ 2 h 21600"/>
                <a:gd name="T46" fmla="*/ 1 w 21600"/>
                <a:gd name="T47" fmla="*/ 4 h 21600"/>
                <a:gd name="T48" fmla="*/ 1 w 21600"/>
                <a:gd name="T49" fmla="*/ 3 h 21600"/>
                <a:gd name="T50" fmla="*/ 1 w 21600"/>
                <a:gd name="T51" fmla="*/ 3 h 21600"/>
                <a:gd name="T52" fmla="*/ 1 w 21600"/>
                <a:gd name="T53" fmla="*/ 4 h 21600"/>
                <a:gd name="T54" fmla="*/ 4 w 21600"/>
                <a:gd name="T55" fmla="*/ 3 h 21600"/>
                <a:gd name="T56" fmla="*/ 4 w 21600"/>
                <a:gd name="T57" fmla="*/ 3 h 21600"/>
                <a:gd name="T58" fmla="*/ 4 w 21600"/>
                <a:gd name="T59" fmla="*/ 2 h 21600"/>
                <a:gd name="T60" fmla="*/ 4 w 21600"/>
                <a:gd name="T61" fmla="*/ 2 h 21600"/>
                <a:gd name="T62" fmla="*/ 4 w 21600"/>
                <a:gd name="T63" fmla="*/ 2 h 21600"/>
                <a:gd name="T64" fmla="*/ 3 w 21600"/>
                <a:gd name="T65" fmla="*/ 2 h 21600"/>
                <a:gd name="T66" fmla="*/ 3 w 21600"/>
                <a:gd name="T67" fmla="*/ 2 h 21600"/>
                <a:gd name="T68" fmla="*/ 3 w 21600"/>
                <a:gd name="T69" fmla="*/ 2 h 21600"/>
                <a:gd name="T70" fmla="*/ 3 w 21600"/>
                <a:gd name="T71" fmla="*/ 1 h 21600"/>
                <a:gd name="T72" fmla="*/ 3 w 21600"/>
                <a:gd name="T73" fmla="*/ 1 h 21600"/>
                <a:gd name="T74" fmla="*/ 3 w 21600"/>
                <a:gd name="T75" fmla="*/ 0 h 21600"/>
                <a:gd name="T76" fmla="*/ 3 w 21600"/>
                <a:gd name="T77" fmla="*/ 0 h 21600"/>
                <a:gd name="T78" fmla="*/ 3 w 21600"/>
                <a:gd name="T79" fmla="*/ 0 h 21600"/>
                <a:gd name="T80" fmla="*/ 3 w 21600"/>
                <a:gd name="T81" fmla="*/ 1 h 21600"/>
                <a:gd name="T82" fmla="*/ 2 w 21600"/>
                <a:gd name="T83" fmla="*/ 1 h 21600"/>
                <a:gd name="T84" fmla="*/ 2 w 21600"/>
                <a:gd name="T85" fmla="*/ 2 h 21600"/>
                <a:gd name="T86" fmla="*/ 2 w 21600"/>
                <a:gd name="T87" fmla="*/ 2 h 21600"/>
                <a:gd name="T88" fmla="*/ 1 w 21600"/>
                <a:gd name="T89" fmla="*/ 2 h 21600"/>
                <a:gd name="T90" fmla="*/ 2 w 21600"/>
                <a:gd name="T91" fmla="*/ 4 h 21600"/>
                <a:gd name="T92" fmla="*/ 3 w 21600"/>
                <a:gd name="T93" fmla="*/ 4 h 21600"/>
                <a:gd name="T94" fmla="*/ 3 w 21600"/>
                <a:gd name="T95" fmla="*/ 4 h 21600"/>
                <a:gd name="T96" fmla="*/ 4 w 21600"/>
                <a:gd name="T97" fmla="*/ 4 h 21600"/>
                <a:gd name="T98" fmla="*/ 4 w 21600"/>
                <a:gd name="T99" fmla="*/ 4 h 21600"/>
                <a:gd name="T100" fmla="*/ 4 w 21600"/>
                <a:gd name="T101" fmla="*/ 3 h 21600"/>
                <a:gd name="T102" fmla="*/ 4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a:extLst/>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38" name="组合 57"/>
          <p:cNvGrpSpPr/>
          <p:nvPr/>
        </p:nvGrpSpPr>
        <p:grpSpPr>
          <a:xfrm>
            <a:off x="2809727" y="2176570"/>
            <a:ext cx="410871" cy="412984"/>
            <a:chOff x="4718853" y="2731563"/>
            <a:chExt cx="547733" cy="550475"/>
          </a:xfrm>
        </p:grpSpPr>
        <p:sp>
          <p:nvSpPr>
            <p:cNvPr id="39" name="AutoShape 6"/>
            <p:cNvSpPr>
              <a:spLocks/>
            </p:cNvSpPr>
            <p:nvPr/>
          </p:nvSpPr>
          <p:spPr bwMode="auto">
            <a:xfrm>
              <a:off x="4718853"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3"/>
            </a:solidFill>
            <a:ln w="57150" cap="flat" cmpd="sng" algn="ctr">
              <a:noFill/>
              <a:prstDash val="solid"/>
            </a:ln>
            <a:effectLst/>
          </p:spPr>
          <p:txBody>
            <a:bodyPr spcFirstLastPara="0" vert="horz" wrap="square" lIns="0" tIns="0" rIns="0" bIns="0" numCol="1" spcCol="1270" anchor="ctr" anchorCtr="0">
              <a:noAutofit/>
            </a:bodyPr>
            <a:lstStyle/>
            <a:p>
              <a:pPr algn="ctr" defTabSz="889156">
                <a:lnSpc>
                  <a:spcPct val="90000"/>
                </a:lnSpc>
                <a:spcAft>
                  <a:spcPct val="35000"/>
                </a:spcAft>
              </a:pPr>
              <a:endParaRPr lang="zh-CN" altLang="en-US" sz="27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40" name="AutoShape 18"/>
            <p:cNvSpPr>
              <a:spLocks/>
            </p:cNvSpPr>
            <p:nvPr/>
          </p:nvSpPr>
          <p:spPr bwMode="auto">
            <a:xfrm>
              <a:off x="4827826" y="2859625"/>
              <a:ext cx="297286" cy="297219"/>
            </a:xfrm>
            <a:custGeom>
              <a:avLst/>
              <a:gdLst>
                <a:gd name="T0" fmla="*/ 4 w 21564"/>
                <a:gd name="T1" fmla="*/ 1 h 21600"/>
                <a:gd name="T2" fmla="*/ 4 w 21564"/>
                <a:gd name="T3" fmla="*/ 1 h 21600"/>
                <a:gd name="T4" fmla="*/ 4 w 21564"/>
                <a:gd name="T5" fmla="*/ 1 h 21600"/>
                <a:gd name="T6" fmla="*/ 4 w 21564"/>
                <a:gd name="T7" fmla="*/ 3 h 21600"/>
                <a:gd name="T8" fmla="*/ 4 w 21564"/>
                <a:gd name="T9" fmla="*/ 3 h 21600"/>
                <a:gd name="T10" fmla="*/ 4 w 21564"/>
                <a:gd name="T11" fmla="*/ 3 h 21600"/>
                <a:gd name="T12" fmla="*/ 1 w 21564"/>
                <a:gd name="T13" fmla="*/ 3 h 21600"/>
                <a:gd name="T14" fmla="*/ 1 w 21564"/>
                <a:gd name="T15" fmla="*/ 3 h 21600"/>
                <a:gd name="T16" fmla="*/ 2 w 21564"/>
                <a:gd name="T17" fmla="*/ 3 h 21600"/>
                <a:gd name="T18" fmla="*/ 2 w 21564"/>
                <a:gd name="T19" fmla="*/ 3 h 21600"/>
                <a:gd name="T20" fmla="*/ 4 w 21564"/>
                <a:gd name="T21" fmla="*/ 3 h 21600"/>
                <a:gd name="T22" fmla="*/ 4 w 21564"/>
                <a:gd name="T23" fmla="*/ 3 h 21600"/>
                <a:gd name="T24" fmla="*/ 4 w 21564"/>
                <a:gd name="T25" fmla="*/ 3 h 21600"/>
                <a:gd name="T26" fmla="*/ 4 w 21564"/>
                <a:gd name="T27" fmla="*/ 4 h 21600"/>
                <a:gd name="T28" fmla="*/ 4 w 21564"/>
                <a:gd name="T29" fmla="*/ 4 h 21600"/>
                <a:gd name="T30" fmla="*/ 4 w 21564"/>
                <a:gd name="T31" fmla="*/ 4 h 21600"/>
                <a:gd name="T32" fmla="*/ 3 w 21564"/>
                <a:gd name="T33" fmla="*/ 4 h 21600"/>
                <a:gd name="T34" fmla="*/ 2 w 21564"/>
                <a:gd name="T35" fmla="*/ 4 h 21600"/>
                <a:gd name="T36" fmla="*/ 1 w 21564"/>
                <a:gd name="T37" fmla="*/ 4 h 21600"/>
                <a:gd name="T38" fmla="*/ 1 w 21564"/>
                <a:gd name="T39" fmla="*/ 4 h 21600"/>
                <a:gd name="T40" fmla="*/ 1 w 21564"/>
                <a:gd name="T41" fmla="*/ 4 h 21600"/>
                <a:gd name="T42" fmla="*/ 1 w 21564"/>
                <a:gd name="T43" fmla="*/ 4 h 21600"/>
                <a:gd name="T44" fmla="*/ 1 w 21564"/>
                <a:gd name="T45" fmla="*/ 4 h 21600"/>
                <a:gd name="T46" fmla="*/ 1 w 21564"/>
                <a:gd name="T47" fmla="*/ 4 h 21600"/>
                <a:gd name="T48" fmla="*/ 1 w 21564"/>
                <a:gd name="T49" fmla="*/ 4 h 21600"/>
                <a:gd name="T50" fmla="*/ 1 w 21564"/>
                <a:gd name="T51" fmla="*/ 1 h 21600"/>
                <a:gd name="T52" fmla="*/ 1 w 21564"/>
                <a:gd name="T53" fmla="*/ 0 h 21600"/>
                <a:gd name="T54" fmla="*/ 1 w 21564"/>
                <a:gd name="T55" fmla="*/ 0 h 21600"/>
                <a:gd name="T56" fmla="*/ 0 w 21564"/>
                <a:gd name="T57" fmla="*/ 0 h 21600"/>
                <a:gd name="T58" fmla="*/ 0 w 21564"/>
                <a:gd name="T59" fmla="*/ 0 h 21600"/>
                <a:gd name="T60" fmla="*/ 0 w 21564"/>
                <a:gd name="T61" fmla="*/ 0 h 21600"/>
                <a:gd name="T62" fmla="*/ 0 w 21564"/>
                <a:gd name="T63" fmla="*/ 0 h 21600"/>
                <a:gd name="T64" fmla="*/ 1 w 21564"/>
                <a:gd name="T65" fmla="*/ 0 h 21600"/>
                <a:gd name="T66" fmla="*/ 1 w 21564"/>
                <a:gd name="T67" fmla="*/ 0 h 21600"/>
                <a:gd name="T68" fmla="*/ 1 w 21564"/>
                <a:gd name="T69" fmla="*/ 0 h 21600"/>
                <a:gd name="T70" fmla="*/ 1 w 21564"/>
                <a:gd name="T71" fmla="*/ 0 h 21600"/>
                <a:gd name="T72" fmla="*/ 1 w 21564"/>
                <a:gd name="T73" fmla="*/ 0 h 21600"/>
                <a:gd name="T74" fmla="*/ 1 w 21564"/>
                <a:gd name="T75" fmla="*/ 0 h 21600"/>
                <a:gd name="T76" fmla="*/ 1 w 21564"/>
                <a:gd name="T77" fmla="*/ 0 h 21600"/>
                <a:gd name="T78" fmla="*/ 1 w 21564"/>
                <a:gd name="T79" fmla="*/ 1 h 21600"/>
                <a:gd name="T80" fmla="*/ 4 w 21564"/>
                <a:gd name="T81" fmla="*/ 1 h 21600"/>
                <a:gd name="T82" fmla="*/ 4 w 21564"/>
                <a:gd name="T83" fmla="*/ 1 h 21600"/>
                <a:gd name="T84" fmla="*/ 1 w 21564"/>
                <a:gd name="T85" fmla="*/ 4 h 21600"/>
                <a:gd name="T86" fmla="*/ 1 w 21564"/>
                <a:gd name="T87" fmla="*/ 4 h 21600"/>
                <a:gd name="T88" fmla="*/ 2 w 21564"/>
                <a:gd name="T89" fmla="*/ 4 h 21600"/>
                <a:gd name="T90" fmla="*/ 2 w 21564"/>
                <a:gd name="T91" fmla="*/ 4 h 21600"/>
                <a:gd name="T92" fmla="*/ 2 w 21564"/>
                <a:gd name="T93" fmla="*/ 4 h 21600"/>
                <a:gd name="T94" fmla="*/ 2 w 21564"/>
                <a:gd name="T95" fmla="*/ 4 h 21600"/>
                <a:gd name="T96" fmla="*/ 2 w 21564"/>
                <a:gd name="T97" fmla="*/ 4 h 21600"/>
                <a:gd name="T98" fmla="*/ 1 w 21564"/>
                <a:gd name="T99" fmla="*/ 4 h 21600"/>
                <a:gd name="T100" fmla="*/ 1 w 21564"/>
                <a:gd name="T101" fmla="*/ 4 h 21600"/>
                <a:gd name="T102" fmla="*/ 3 w 21564"/>
                <a:gd name="T103" fmla="*/ 4 h 21600"/>
                <a:gd name="T104" fmla="*/ 3 w 21564"/>
                <a:gd name="T105" fmla="*/ 4 h 21600"/>
                <a:gd name="T106" fmla="*/ 3 w 21564"/>
                <a:gd name="T107" fmla="*/ 4 h 21600"/>
                <a:gd name="T108" fmla="*/ 3 w 21564"/>
                <a:gd name="T109" fmla="*/ 4 h 21600"/>
                <a:gd name="T110" fmla="*/ 4 w 21564"/>
                <a:gd name="T111" fmla="*/ 4 h 21600"/>
                <a:gd name="T112" fmla="*/ 3 w 21564"/>
                <a:gd name="T113" fmla="*/ 4 h 21600"/>
                <a:gd name="T114" fmla="*/ 3 w 21564"/>
                <a:gd name="T115" fmla="*/ 4 h 21600"/>
                <a:gd name="T116" fmla="*/ 3 w 21564"/>
                <a:gd name="T117" fmla="*/ 4 h 21600"/>
                <a:gd name="T118" fmla="*/ 3 w 21564"/>
                <a:gd name="T119" fmla="*/ 4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564" h="2160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a:extLst/>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sp>
        <p:nvSpPr>
          <p:cNvPr id="7" name="TextBox 6"/>
          <p:cNvSpPr txBox="1"/>
          <p:nvPr/>
        </p:nvSpPr>
        <p:spPr>
          <a:xfrm>
            <a:off x="20162" y="271158"/>
            <a:ext cx="2304256" cy="461665"/>
          </a:xfrm>
          <a:prstGeom prst="rect">
            <a:avLst/>
          </a:prstGeom>
          <a:noFill/>
        </p:spPr>
        <p:txBody>
          <a:bodyPr wrap="square" rtlCol="0">
            <a:spAutoFit/>
          </a:bodyPr>
          <a:lstStyle/>
          <a:p>
            <a:r>
              <a:rPr lang="zh-CN" altLang="en-US" sz="2400" b="1" dirty="0">
                <a:solidFill>
                  <a:schemeClr val="bg1"/>
                </a:solidFill>
                <a:latin typeface="微软雅黑" pitchFamily="34" charset="-122"/>
                <a:ea typeface="微软雅黑" pitchFamily="34" charset="-122"/>
              </a:rPr>
              <a:t>数据与信息</a:t>
            </a:r>
          </a:p>
        </p:txBody>
      </p:sp>
      <p:sp>
        <p:nvSpPr>
          <p:cNvPr id="29" name="TextBox 28"/>
          <p:cNvSpPr txBox="1"/>
          <p:nvPr/>
        </p:nvSpPr>
        <p:spPr>
          <a:xfrm>
            <a:off x="3652156" y="988368"/>
            <a:ext cx="5241118" cy="4224247"/>
          </a:xfrm>
          <a:prstGeom prst="rect">
            <a:avLst/>
          </a:prstGeom>
          <a:noFill/>
        </p:spPr>
        <p:txBody>
          <a:bodyPr wrap="square" lIns="68594" tIns="34297" rIns="68594" bIns="34297" rtlCol="0">
            <a:spAutoFit/>
          </a:bodyPr>
          <a:lstStyle/>
          <a:p>
            <a:pPr>
              <a:lnSpc>
                <a:spcPct val="150000"/>
              </a:lnSpc>
            </a:pPr>
            <a:r>
              <a:rPr lang="zh-CN" altLang="en-US" sz="2000" b="1" dirty="0" smtClean="0">
                <a:latin typeface="微软雅黑" pitchFamily="34" charset="-122"/>
                <a:ea typeface="微软雅黑" pitchFamily="34" charset="-122"/>
              </a:rPr>
              <a:t>数据与</a:t>
            </a:r>
            <a:r>
              <a:rPr lang="zh-CN" altLang="en-US" sz="2000" b="1" dirty="0">
                <a:latin typeface="微软雅黑" pitchFamily="34" charset="-122"/>
                <a:ea typeface="微软雅黑" pitchFamily="34" charset="-122"/>
              </a:rPr>
              <a:t>信息的区别</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nSpc>
                <a:spcPct val="150000"/>
              </a:lnSpc>
            </a:pPr>
            <a:r>
              <a:rPr lang="zh-CN" altLang="en-US" sz="2000" b="1" dirty="0" smtClean="0">
                <a:solidFill>
                  <a:srgbClr val="FF0000"/>
                </a:solidFill>
                <a:latin typeface="微软雅黑" pitchFamily="34" charset="-122"/>
                <a:ea typeface="微软雅黑" pitchFamily="34" charset="-122"/>
              </a:rPr>
              <a:t>数据是信息的载体</a:t>
            </a:r>
            <a:r>
              <a:rPr lang="zh-CN" altLang="en-US"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rPr>
              <a:t>信息是</a:t>
            </a:r>
            <a:r>
              <a:rPr lang="zh-CN" altLang="en-US" sz="2000" b="1" dirty="0" smtClean="0">
                <a:latin typeface="微软雅黑" pitchFamily="34" charset="-122"/>
                <a:ea typeface="微软雅黑" pitchFamily="34" charset="-122"/>
              </a:rPr>
              <a:t>数据处理</a:t>
            </a:r>
            <a:r>
              <a:rPr lang="zh-CN" altLang="en-US" sz="2000" b="1" dirty="0">
                <a:latin typeface="微软雅黑" pitchFamily="34" charset="-122"/>
                <a:ea typeface="微软雅黑" pitchFamily="34" charset="-122"/>
              </a:rPr>
              <a:t>之后产生的结果。信息有意义，而数据没有</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 </a:t>
            </a:r>
            <a:endParaRPr lang="en-US" altLang="zh-CN" sz="2000" b="1" dirty="0" smtClean="0">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例如</a:t>
            </a:r>
            <a:r>
              <a:rPr lang="zh-CN" altLang="en-US" sz="2000" b="1" dirty="0">
                <a:latin typeface="微软雅黑" pitchFamily="34" charset="-122"/>
                <a:ea typeface="微软雅黑" pitchFamily="34" charset="-122"/>
              </a:rPr>
              <a:t>：数据</a:t>
            </a: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4</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8</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16</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32</a:t>
            </a:r>
            <a:r>
              <a:rPr lang="zh-CN" altLang="en-US" sz="2000" b="1" dirty="0">
                <a:latin typeface="微软雅黑" pitchFamily="34" charset="-122"/>
                <a:ea typeface="微软雅黑" pitchFamily="34" charset="-122"/>
              </a:rPr>
              <a:t>是一组数据，本身是没有意义的，我们从中可以分析出是一组等比数列，很清楚的得到后面的数字，便赋予了意义，这就是信息。是有用的数据。</a:t>
            </a:r>
          </a:p>
          <a:p>
            <a:pPr>
              <a:lnSpc>
                <a:spcPct val="150000"/>
              </a:lnSpc>
            </a:pPr>
            <a:endParaRPr lang="zh-CN" altLang="en-US" sz="2000" b="1" dirty="0">
              <a:latin typeface="微软雅黑" pitchFamily="34" charset="-122"/>
              <a:ea typeface="微软雅黑" pitchFamily="34" charset="-122"/>
            </a:endParaRPr>
          </a:p>
        </p:txBody>
      </p:sp>
      <p:grpSp>
        <p:nvGrpSpPr>
          <p:cNvPr id="33" name="组合 32"/>
          <p:cNvGrpSpPr/>
          <p:nvPr/>
        </p:nvGrpSpPr>
        <p:grpSpPr>
          <a:xfrm>
            <a:off x="8455362" y="4642386"/>
            <a:ext cx="418900" cy="233599"/>
            <a:chOff x="4786604" y="4304359"/>
            <a:chExt cx="837800" cy="467198"/>
          </a:xfrm>
        </p:grpSpPr>
        <p:grpSp>
          <p:nvGrpSpPr>
            <p:cNvPr id="37" name="组合 36"/>
            <p:cNvGrpSpPr/>
            <p:nvPr/>
          </p:nvGrpSpPr>
          <p:grpSpPr>
            <a:xfrm>
              <a:off x="5105359" y="4314661"/>
              <a:ext cx="519045" cy="356445"/>
              <a:chOff x="7096290" y="2850501"/>
              <a:chExt cx="1963066" cy="1348102"/>
            </a:xfrm>
          </p:grpSpPr>
          <p:sp>
            <p:nvSpPr>
              <p:cNvPr id="44" name="等腰三角形 7"/>
              <p:cNvSpPr/>
              <p:nvPr/>
            </p:nvSpPr>
            <p:spPr>
              <a:xfrm flipV="1">
                <a:off x="7444292" y="2850501"/>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45" name="梯形 44"/>
              <p:cNvSpPr/>
              <p:nvPr/>
            </p:nvSpPr>
            <p:spPr>
              <a:xfrm>
                <a:off x="7096290" y="4019946"/>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nvGrpSpPr>
            <p:cNvPr id="41" name="组合 40"/>
            <p:cNvGrpSpPr/>
            <p:nvPr/>
          </p:nvGrpSpPr>
          <p:grpSpPr>
            <a:xfrm>
              <a:off x="4786604" y="4304359"/>
              <a:ext cx="637510" cy="467198"/>
              <a:chOff x="4655364" y="3039335"/>
              <a:chExt cx="2322382" cy="1701954"/>
            </a:xfrm>
          </p:grpSpPr>
          <p:sp>
            <p:nvSpPr>
              <p:cNvPr id="42" name="等腰三角形 7"/>
              <p:cNvSpPr/>
              <p:nvPr/>
            </p:nvSpPr>
            <p:spPr>
              <a:xfrm flipV="1">
                <a:off x="4993351" y="3039335"/>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43" name="梯形 42"/>
              <p:cNvSpPr/>
              <p:nvPr/>
            </p:nvSpPr>
            <p:spPr>
              <a:xfrm>
                <a:off x="4655364" y="4529931"/>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sp>
        <p:nvSpPr>
          <p:cNvPr id="46" name="动作按钮: 自定义 45">
            <a:hlinkClick r:id="rId3" action="ppaction://hlinksldjump" highlightClick="1"/>
          </p:cNvPr>
          <p:cNvSpPr/>
          <p:nvPr/>
        </p:nvSpPr>
        <p:spPr>
          <a:xfrm>
            <a:off x="8389218" y="4537958"/>
            <a:ext cx="576064" cy="410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2512529"/>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75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100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750"/>
                                        <p:tgtEl>
                                          <p:spTgt spid="29"/>
                                        </p:tgtEl>
                                      </p:cBhvr>
                                    </p:animEffect>
                                    <p:anim calcmode="lin" valueType="num">
                                      <p:cBhvr>
                                        <p:cTn id="31" dur="750" fill="hold"/>
                                        <p:tgtEl>
                                          <p:spTgt spid="29"/>
                                        </p:tgtEl>
                                        <p:attrNameLst>
                                          <p:attrName>ppt_x</p:attrName>
                                        </p:attrNameLst>
                                      </p:cBhvr>
                                      <p:tavLst>
                                        <p:tav tm="0">
                                          <p:val>
                                            <p:strVal val="#ppt_x"/>
                                          </p:val>
                                        </p:tav>
                                        <p:tav tm="100000">
                                          <p:val>
                                            <p:strVal val="#ppt_x"/>
                                          </p:val>
                                        </p:tav>
                                      </p:tavLst>
                                    </p:anim>
                                    <p:anim calcmode="lin" valueType="num">
                                      <p:cBhvr>
                                        <p:cTn id="3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996960"/>
            <a:ext cx="7310755" cy="88392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一个字长为</a:t>
            </a:r>
            <a:r>
              <a:rPr lang="en-US" altLang="zh-CN" sz="2600" smtClean="0">
                <a:solidFill>
                  <a:srgbClr val="000000"/>
                </a:solidFill>
                <a:latin typeface="Microsoft Yahei"/>
                <a:ea typeface="Microsoft Yahei"/>
                <a:sym typeface="Microsoft Yahei"/>
              </a:rPr>
              <a:t>5</a:t>
            </a:r>
            <a:r>
              <a:rPr lang="zh-CN" altLang="en-US" sz="2600" smtClean="0">
                <a:solidFill>
                  <a:srgbClr val="000000"/>
                </a:solidFill>
                <a:latin typeface="Microsoft Yahei"/>
                <a:ea typeface="Microsoft Yahei"/>
                <a:sym typeface="Microsoft Yahei"/>
              </a:rPr>
              <a:t>位的无符号二进制数能表示的十进制数值范围是</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11068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1~32</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11068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0~31</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11068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1~31</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11068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0~32</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1631216"/>
          </a:xfrm>
          <a:prstGeom prst="rect">
            <a:avLst/>
          </a:prstGeom>
          <a:noFill/>
        </p:spPr>
        <p:txBody>
          <a:bodyPr vert="horz" rtlCol="0" anchor="t" anchorCtr="0">
            <a:spAutoFit/>
          </a:bodyPr>
          <a:lstStyle/>
          <a:p>
            <a:r>
              <a:rPr lang="zh-CN" altLang="en-US" sz="2000" smtClean="0">
                <a:solidFill>
                  <a:srgbClr val="000000"/>
                </a:solidFill>
                <a:latin typeface="Microsoft Yahei"/>
                <a:ea typeface="Microsoft Yahei"/>
                <a:sym typeface="Microsoft Yahei"/>
              </a:rPr>
              <a:t>无符号二进制数的第一位可为</a:t>
            </a:r>
            <a:r>
              <a:rPr lang="en-US" altLang="zh-CN" sz="2000" smtClean="0">
                <a:solidFill>
                  <a:srgbClr val="000000"/>
                </a:solidFill>
                <a:latin typeface="Microsoft Yahei"/>
                <a:ea typeface="Microsoft Yahei"/>
                <a:sym typeface="Microsoft Yahei"/>
              </a:rPr>
              <a:t>0,</a:t>
            </a:r>
            <a:r>
              <a:rPr lang="zh-CN" altLang="en-US" sz="2000" smtClean="0">
                <a:solidFill>
                  <a:srgbClr val="000000"/>
                </a:solidFill>
                <a:latin typeface="Microsoft Yahei"/>
                <a:ea typeface="Microsoft Yahei"/>
                <a:sym typeface="Microsoft Yahei"/>
              </a:rPr>
              <a:t>所以当为全</a:t>
            </a:r>
            <a:r>
              <a:rPr lang="en-US" altLang="zh-CN" sz="2000" smtClean="0">
                <a:solidFill>
                  <a:srgbClr val="000000"/>
                </a:solidFill>
                <a:latin typeface="Microsoft Yahei"/>
                <a:ea typeface="Microsoft Yahei"/>
                <a:sym typeface="Microsoft Yahei"/>
              </a:rPr>
              <a:t>0</a:t>
            </a:r>
            <a:r>
              <a:rPr lang="zh-CN" altLang="en-US" sz="2000" smtClean="0">
                <a:solidFill>
                  <a:srgbClr val="000000"/>
                </a:solidFill>
                <a:latin typeface="Microsoft Yahei"/>
                <a:ea typeface="Microsoft Yahei"/>
                <a:sym typeface="Microsoft Yahei"/>
              </a:rPr>
              <a:t>时最小值为</a:t>
            </a:r>
            <a:r>
              <a:rPr lang="en-US" altLang="zh-CN" sz="2000" smtClean="0">
                <a:solidFill>
                  <a:srgbClr val="000000"/>
                </a:solidFill>
                <a:latin typeface="Microsoft Yahei"/>
                <a:ea typeface="Microsoft Yahei"/>
                <a:sym typeface="Microsoft Yahei"/>
              </a:rPr>
              <a:t>0,</a:t>
            </a:r>
            <a:r>
              <a:rPr lang="zh-CN" altLang="en-US" sz="2000" smtClean="0">
                <a:solidFill>
                  <a:srgbClr val="000000"/>
                </a:solidFill>
                <a:latin typeface="Microsoft Yahei"/>
                <a:ea typeface="Microsoft Yahei"/>
                <a:sym typeface="Microsoft Yahei"/>
              </a:rPr>
              <a:t>当全为</a:t>
            </a:r>
            <a:r>
              <a:rPr lang="en-US" altLang="zh-CN" sz="2000" smtClean="0">
                <a:solidFill>
                  <a:srgbClr val="000000"/>
                </a:solidFill>
                <a:latin typeface="Microsoft Yahei"/>
                <a:ea typeface="Microsoft Yahei"/>
                <a:sym typeface="Microsoft Yahei"/>
              </a:rPr>
              <a:t>1</a:t>
            </a:r>
            <a:r>
              <a:rPr lang="zh-CN" altLang="en-US" sz="2000" smtClean="0">
                <a:solidFill>
                  <a:srgbClr val="000000"/>
                </a:solidFill>
                <a:latin typeface="Microsoft Yahei"/>
                <a:ea typeface="Microsoft Yahei"/>
                <a:sym typeface="Microsoft Yahei"/>
              </a:rPr>
              <a:t>时最大值为</a:t>
            </a:r>
            <a:r>
              <a:rPr lang="en-US" altLang="zh-CN" sz="2000" smtClean="0">
                <a:solidFill>
                  <a:srgbClr val="000000"/>
                </a:solidFill>
                <a:latin typeface="Microsoft Yahei"/>
                <a:ea typeface="Microsoft Yahei"/>
                <a:sym typeface="Microsoft Yahei"/>
              </a:rPr>
              <a:t>25-1=31</a:t>
            </a:r>
            <a:r>
              <a:rPr lang="zh-CN" altLang="en-US" sz="2000" smtClean="0">
                <a:solidFill>
                  <a:srgbClr val="000000"/>
                </a:solidFill>
                <a:latin typeface="Microsoft Yahei"/>
                <a:ea typeface="Microsoft Yahei"/>
                <a:sym typeface="Microsoft Yahei"/>
              </a:rPr>
              <a:t>。</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962215976"/>
      </p:ext>
    </p:extLst>
  </p:cSld>
  <p:clrMapOvr>
    <a:masterClrMapping/>
  </p:clrMapOvr>
  <p:transition spd="med" advClick="0" advTm="0">
    <p:push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1195080"/>
            <a:ext cx="6896419"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在下列字符中</a:t>
            </a:r>
            <a:r>
              <a:rPr lang="en-US" altLang="zh-CN" sz="2600" smtClean="0">
                <a:solidFill>
                  <a:srgbClr val="000000"/>
                </a:solidFill>
                <a:latin typeface="Microsoft Yahei"/>
                <a:ea typeface="Microsoft Yahei"/>
                <a:sym typeface="Microsoft Yahei"/>
              </a:rPr>
              <a:t>,</a:t>
            </a:r>
            <a:r>
              <a:rPr lang="zh-CN" altLang="en-US" sz="2600" smtClean="0">
                <a:solidFill>
                  <a:srgbClr val="000000"/>
                </a:solidFill>
                <a:latin typeface="Microsoft Yahei"/>
                <a:ea typeface="Microsoft Yahei"/>
                <a:sym typeface="Microsoft Yahei"/>
              </a:rPr>
              <a:t>其</a:t>
            </a:r>
            <a:r>
              <a:rPr lang="en-US" altLang="zh-CN" sz="2600" smtClean="0">
                <a:solidFill>
                  <a:srgbClr val="000000"/>
                </a:solidFill>
                <a:latin typeface="Microsoft Yahei"/>
                <a:ea typeface="Microsoft Yahei"/>
                <a:sym typeface="Microsoft Yahei"/>
              </a:rPr>
              <a:t>ASCII</a:t>
            </a:r>
            <a:r>
              <a:rPr lang="zh-CN" altLang="en-US" sz="2600" smtClean="0">
                <a:solidFill>
                  <a:srgbClr val="000000"/>
                </a:solidFill>
                <a:latin typeface="Microsoft Yahei"/>
                <a:ea typeface="Microsoft Yahei"/>
                <a:sym typeface="Microsoft Yahei"/>
              </a:rPr>
              <a:t>码值最小的一个是</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16021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空格字符</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47498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0</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51308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A</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463868"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a</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1323439"/>
          </a:xfrm>
          <a:prstGeom prst="rect">
            <a:avLst/>
          </a:prstGeom>
          <a:noFill/>
        </p:spPr>
        <p:txBody>
          <a:bodyPr vert="horz" rtlCol="0" anchor="t" anchorCtr="0">
            <a:spAutoFit/>
          </a:bodyPr>
          <a:lstStyle/>
          <a:p>
            <a:r>
              <a:rPr lang="en-US" altLang="zh-CN" sz="2000" smtClean="0">
                <a:solidFill>
                  <a:srgbClr val="000000"/>
                </a:solidFill>
                <a:latin typeface="Microsoft Yahei"/>
                <a:ea typeface="Microsoft Yahei"/>
                <a:sym typeface="Microsoft Yahei"/>
              </a:rPr>
              <a:t>ASCII</a:t>
            </a:r>
            <a:r>
              <a:rPr lang="zh-CN" altLang="en-US" sz="2000" smtClean="0">
                <a:solidFill>
                  <a:srgbClr val="000000"/>
                </a:solidFill>
                <a:latin typeface="Microsoft Yahei"/>
                <a:ea typeface="Microsoft Yahei"/>
                <a:sym typeface="Microsoft Yahei"/>
              </a:rPr>
              <a:t>码值</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用十进制表示</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分别为</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空格对应</a:t>
            </a:r>
            <a:r>
              <a:rPr lang="en-US" altLang="zh-CN" sz="2000" smtClean="0">
                <a:solidFill>
                  <a:srgbClr val="000000"/>
                </a:solidFill>
                <a:latin typeface="Microsoft Yahei"/>
                <a:ea typeface="Microsoft Yahei"/>
                <a:sym typeface="Microsoft Yahei"/>
              </a:rPr>
              <a:t>32,0</a:t>
            </a:r>
            <a:r>
              <a:rPr lang="zh-CN" altLang="en-US" sz="2000" smtClean="0">
                <a:solidFill>
                  <a:srgbClr val="000000"/>
                </a:solidFill>
                <a:latin typeface="Microsoft Yahei"/>
                <a:ea typeface="Microsoft Yahei"/>
                <a:sym typeface="Microsoft Yahei"/>
              </a:rPr>
              <a:t>对应</a:t>
            </a:r>
            <a:r>
              <a:rPr lang="en-US" altLang="zh-CN" sz="2000" smtClean="0">
                <a:solidFill>
                  <a:srgbClr val="000000"/>
                </a:solidFill>
                <a:latin typeface="Microsoft Yahei"/>
                <a:ea typeface="Microsoft Yahei"/>
                <a:sym typeface="Microsoft Yahei"/>
              </a:rPr>
              <a:t>48,A</a:t>
            </a:r>
            <a:r>
              <a:rPr lang="zh-CN" altLang="en-US" sz="2000" smtClean="0">
                <a:solidFill>
                  <a:srgbClr val="000000"/>
                </a:solidFill>
                <a:latin typeface="Microsoft Yahei"/>
                <a:ea typeface="Microsoft Yahei"/>
                <a:sym typeface="Microsoft Yahei"/>
              </a:rPr>
              <a:t>对应</a:t>
            </a:r>
            <a:r>
              <a:rPr lang="en-US" altLang="zh-CN" sz="2000" smtClean="0">
                <a:solidFill>
                  <a:srgbClr val="000000"/>
                </a:solidFill>
                <a:latin typeface="Microsoft Yahei"/>
                <a:ea typeface="Microsoft Yahei"/>
                <a:sym typeface="Microsoft Yahei"/>
              </a:rPr>
              <a:t>65,a</a:t>
            </a:r>
            <a:r>
              <a:rPr lang="zh-CN" altLang="en-US" sz="2000" smtClean="0">
                <a:solidFill>
                  <a:srgbClr val="000000"/>
                </a:solidFill>
                <a:latin typeface="Microsoft Yahei"/>
                <a:ea typeface="Microsoft Yahei"/>
                <a:sym typeface="Microsoft Yahei"/>
              </a:rPr>
              <a:t>对应</a:t>
            </a:r>
            <a:r>
              <a:rPr lang="en-US" altLang="zh-CN" sz="2000" smtClean="0">
                <a:solidFill>
                  <a:srgbClr val="000000"/>
                </a:solidFill>
                <a:latin typeface="Microsoft Yahei"/>
                <a:ea typeface="Microsoft Yahei"/>
                <a:sym typeface="Microsoft Yahei"/>
              </a:rPr>
              <a:t>97</a:t>
            </a:r>
            <a:r>
              <a:rPr lang="zh-CN" altLang="en-US" sz="2000" smtClean="0">
                <a:solidFill>
                  <a:srgbClr val="000000"/>
                </a:solidFill>
                <a:latin typeface="Microsoft Yahei"/>
                <a:ea typeface="Microsoft Yahei"/>
                <a:sym typeface="Microsoft Yahei"/>
              </a:rPr>
              <a:t>。</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32128406"/>
      </p:ext>
    </p:extLst>
  </p:cSld>
  <p:clrMapOvr>
    <a:masterClrMapping/>
  </p:clrMapOvr>
  <p:transition spd="med" advClick="0" advTm="0">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1195080"/>
            <a:ext cx="557085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十进制数</a:t>
            </a:r>
            <a:r>
              <a:rPr lang="en-US" altLang="zh-CN" sz="2600" smtClean="0">
                <a:solidFill>
                  <a:srgbClr val="000000"/>
                </a:solidFill>
                <a:latin typeface="Microsoft Yahei"/>
                <a:ea typeface="Microsoft Yahei"/>
                <a:sym typeface="Microsoft Yahei"/>
              </a:rPr>
              <a:t>100</a:t>
            </a:r>
            <a:r>
              <a:rPr lang="zh-CN" altLang="en-US" sz="2600" smtClean="0">
                <a:solidFill>
                  <a:srgbClr val="000000"/>
                </a:solidFill>
                <a:latin typeface="Microsoft Yahei"/>
                <a:ea typeface="Microsoft Yahei"/>
                <a:sym typeface="Microsoft Yahei"/>
              </a:rPr>
              <a:t>转换成二进制数是</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163703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0110101</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18307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01101000</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18307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01100100</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18307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01100110</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1938992"/>
          </a:xfrm>
          <a:prstGeom prst="rect">
            <a:avLst/>
          </a:prstGeom>
          <a:noFill/>
        </p:spPr>
        <p:txBody>
          <a:bodyPr vert="horz" rtlCol="0" anchor="t" anchorCtr="0">
            <a:spAutoFit/>
          </a:bodyPr>
          <a:lstStyle/>
          <a:p>
            <a:r>
              <a:rPr lang="zh-CN" altLang="en-US" sz="2000" smtClean="0">
                <a:solidFill>
                  <a:srgbClr val="000000"/>
                </a:solidFill>
                <a:latin typeface="Microsoft Yahei"/>
                <a:ea typeface="Microsoft Yahei"/>
                <a:sym typeface="Microsoft Yahei"/>
              </a:rPr>
              <a:t>十进制向二进制的转换采用</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除二取余</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法</a:t>
            </a:r>
            <a:r>
              <a:rPr lang="en-US" altLang="zh-CN" sz="2000" smtClean="0">
                <a:solidFill>
                  <a:srgbClr val="000000"/>
                </a:solidFill>
                <a:latin typeface="Microsoft Yahei"/>
                <a:ea typeface="Microsoft Yahei"/>
                <a:sym typeface="Microsoft Yahei"/>
              </a:rPr>
              <a:t>,100=26+25+22,</a:t>
            </a:r>
            <a:r>
              <a:rPr lang="zh-CN" altLang="en-US" sz="2000" smtClean="0">
                <a:solidFill>
                  <a:srgbClr val="000000"/>
                </a:solidFill>
                <a:latin typeface="Microsoft Yahei"/>
                <a:ea typeface="Microsoft Yahei"/>
                <a:sym typeface="Microsoft Yahei"/>
              </a:rPr>
              <a:t>所以二进制为</a:t>
            </a:r>
            <a:r>
              <a:rPr lang="en-US" altLang="zh-CN" sz="2000" smtClean="0">
                <a:solidFill>
                  <a:srgbClr val="000000"/>
                </a:solidFill>
                <a:latin typeface="Microsoft Yahei"/>
                <a:ea typeface="Microsoft Yahei"/>
                <a:sym typeface="Microsoft Yahei"/>
              </a:rPr>
              <a:t>01100100</a:t>
            </a:r>
            <a:r>
              <a:rPr lang="zh-CN" altLang="en-US" sz="2000" smtClean="0">
                <a:solidFill>
                  <a:srgbClr val="000000"/>
                </a:solidFill>
                <a:latin typeface="Microsoft Yahei"/>
                <a:ea typeface="Microsoft Yahei"/>
                <a:sym typeface="Microsoft Yahei"/>
              </a:rPr>
              <a:t>。</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2540669001"/>
      </p:ext>
    </p:extLst>
  </p:cSld>
  <p:clrMapOvr>
    <a:masterClrMapping/>
  </p:clrMapOvr>
  <p:transition spd="med" advClick="0" advTm="0">
    <p:push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1195080"/>
            <a:ext cx="71520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若已知一汉字的国标码是</a:t>
            </a:r>
            <a:r>
              <a:rPr lang="en-US" altLang="zh-CN" sz="2600" smtClean="0">
                <a:solidFill>
                  <a:srgbClr val="000000"/>
                </a:solidFill>
                <a:latin typeface="Microsoft Yahei"/>
                <a:ea typeface="Microsoft Yahei"/>
                <a:sym typeface="Microsoft Yahei"/>
              </a:rPr>
              <a:t>5E38,</a:t>
            </a:r>
            <a:r>
              <a:rPr lang="zh-CN" altLang="en-US" sz="2600" smtClean="0">
                <a:solidFill>
                  <a:srgbClr val="000000"/>
                </a:solidFill>
                <a:latin typeface="Microsoft Yahei"/>
                <a:ea typeface="Microsoft Yahei"/>
                <a:sym typeface="Microsoft Yahei"/>
              </a:rPr>
              <a:t>则其内码是</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111474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DEB8</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110045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DE38</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105759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5EB8</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10433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7E58</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1631216"/>
          </a:xfrm>
          <a:prstGeom prst="rect">
            <a:avLst/>
          </a:prstGeom>
          <a:noFill/>
        </p:spPr>
        <p:txBody>
          <a:bodyPr vert="horz" rtlCol="0" anchor="t" anchorCtr="0">
            <a:spAutoFit/>
          </a:bodyPr>
          <a:lstStyle/>
          <a:p>
            <a:r>
              <a:rPr lang="zh-CN" altLang="en-US" sz="2000" smtClean="0">
                <a:solidFill>
                  <a:srgbClr val="000000"/>
                </a:solidFill>
                <a:latin typeface="Microsoft Yahei"/>
                <a:ea typeface="Microsoft Yahei"/>
                <a:sym typeface="Microsoft Yahei"/>
              </a:rPr>
              <a:t>汉字的内码</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汉字的国标码</a:t>
            </a:r>
            <a:r>
              <a:rPr lang="en-US" altLang="zh-CN" sz="2000" smtClean="0">
                <a:solidFill>
                  <a:srgbClr val="000000"/>
                </a:solidFill>
                <a:latin typeface="Microsoft Yahei"/>
                <a:ea typeface="Microsoft Yahei"/>
                <a:sym typeface="Microsoft Yahei"/>
              </a:rPr>
              <a:t>+8080H,</a:t>
            </a:r>
            <a:r>
              <a:rPr lang="zh-CN" altLang="en-US" sz="2000" smtClean="0">
                <a:solidFill>
                  <a:srgbClr val="000000"/>
                </a:solidFill>
                <a:latin typeface="Microsoft Yahei"/>
                <a:ea typeface="Microsoft Yahei"/>
                <a:sym typeface="Microsoft Yahei"/>
              </a:rPr>
              <a:t>此题内码</a:t>
            </a:r>
            <a:r>
              <a:rPr lang="en-US" altLang="zh-CN" sz="2000" smtClean="0">
                <a:solidFill>
                  <a:srgbClr val="000000"/>
                </a:solidFill>
                <a:latin typeface="Microsoft Yahei"/>
                <a:ea typeface="Microsoft Yahei"/>
                <a:sym typeface="Microsoft Yahei"/>
              </a:rPr>
              <a:t>=5E38H+8080H=DEB8H</a:t>
            </a:r>
            <a:r>
              <a:rPr lang="zh-CN" altLang="en-US" sz="2000" smtClean="0">
                <a:solidFill>
                  <a:srgbClr val="000000"/>
                </a:solidFill>
                <a:latin typeface="Microsoft Yahei"/>
                <a:ea typeface="Microsoft Yahei"/>
                <a:sym typeface="Microsoft Yahei"/>
              </a:rPr>
              <a:t>。</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1104315227"/>
      </p:ext>
    </p:extLst>
  </p:cSld>
  <p:clrMapOvr>
    <a:masterClrMapping/>
  </p:clrMapOvr>
  <p:transition spd="med" advClick="0" advTm="0">
    <p:push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1195080"/>
            <a:ext cx="615188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二进制数</a:t>
            </a:r>
            <a:r>
              <a:rPr lang="en-US" altLang="zh-CN" sz="2600" smtClean="0">
                <a:solidFill>
                  <a:srgbClr val="000000"/>
                </a:solidFill>
                <a:latin typeface="Microsoft Yahei"/>
                <a:ea typeface="Microsoft Yahei"/>
                <a:sym typeface="Microsoft Yahei"/>
              </a:rPr>
              <a:t>110001</a:t>
            </a:r>
            <a:r>
              <a:rPr lang="zh-CN" altLang="en-US" sz="2600" smtClean="0">
                <a:solidFill>
                  <a:srgbClr val="000000"/>
                </a:solidFill>
                <a:latin typeface="Microsoft Yahei"/>
                <a:ea typeface="Microsoft Yahei"/>
                <a:sym typeface="Microsoft Yahei"/>
              </a:rPr>
              <a:t>转换成十进制数是</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66865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47</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66865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48</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66865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49</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66865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51</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707886"/>
          </a:xfrm>
          <a:prstGeom prst="rect">
            <a:avLst/>
          </a:prstGeom>
          <a:noFill/>
        </p:spPr>
        <p:txBody>
          <a:bodyPr vert="horz" rtlCol="0" anchor="t" anchorCtr="0">
            <a:spAutoFit/>
          </a:bodyPr>
          <a:lstStyle/>
          <a:p>
            <a:r>
              <a:rPr lang="zh-CN" altLang="en-US" sz="2000" smtClean="0">
                <a:solidFill>
                  <a:srgbClr val="000000"/>
                </a:solidFill>
                <a:latin typeface="Microsoft Yahei"/>
                <a:ea typeface="Microsoft Yahei"/>
                <a:sym typeface="Microsoft Yahei"/>
              </a:rPr>
              <a:t>二进制转换为十进制</a:t>
            </a:r>
            <a:r>
              <a:rPr lang="en-US" altLang="zh-CN" sz="2000" smtClean="0">
                <a:solidFill>
                  <a:srgbClr val="000000"/>
                </a:solidFill>
                <a:latin typeface="Microsoft Yahei"/>
                <a:ea typeface="Microsoft Yahei"/>
                <a:sym typeface="Microsoft Yahei"/>
              </a:rPr>
              <a:t>:25+24+20=49</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582786104"/>
      </p:ext>
    </p:extLst>
  </p:cSld>
  <p:clrMapOvr>
    <a:masterClrMapping/>
  </p:clrMapOvr>
  <p:transition spd="med" advClick="0" advTm="0">
    <p:push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996960"/>
            <a:ext cx="7147244" cy="88392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假设某台式计算机内存储器的容量为</a:t>
            </a:r>
            <a:r>
              <a:rPr lang="en-US" altLang="zh-CN" sz="2600" smtClean="0">
                <a:solidFill>
                  <a:srgbClr val="000000"/>
                </a:solidFill>
                <a:latin typeface="Microsoft Yahei"/>
                <a:ea typeface="Microsoft Yahei"/>
                <a:sym typeface="Microsoft Yahei"/>
              </a:rPr>
              <a:t>1KB,</a:t>
            </a:r>
            <a:r>
              <a:rPr lang="zh-CN" altLang="en-US" sz="2600" smtClean="0">
                <a:solidFill>
                  <a:srgbClr val="000000"/>
                </a:solidFill>
                <a:latin typeface="Microsoft Yahei"/>
                <a:ea typeface="Microsoft Yahei"/>
                <a:sym typeface="Microsoft Yahei"/>
              </a:rPr>
              <a:t>其最后一个字节的地址是</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131159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1023H</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131159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1024H</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131159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0400H</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1276668"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03FFH</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1323439"/>
          </a:xfrm>
          <a:prstGeom prst="rect">
            <a:avLst/>
          </a:prstGeom>
          <a:noFill/>
        </p:spPr>
        <p:txBody>
          <a:bodyPr vert="horz" rtlCol="0" anchor="t" anchorCtr="0">
            <a:spAutoFit/>
          </a:bodyPr>
          <a:lstStyle/>
          <a:p>
            <a:r>
              <a:rPr lang="en-US" altLang="zh-CN" sz="2000" smtClean="0">
                <a:solidFill>
                  <a:srgbClr val="000000"/>
                </a:solidFill>
                <a:latin typeface="Microsoft Yahei"/>
                <a:ea typeface="Microsoft Yahei"/>
                <a:sym typeface="Microsoft Yahei"/>
              </a:rPr>
              <a:t>1KB=1024Bytes,</a:t>
            </a:r>
            <a:r>
              <a:rPr lang="zh-CN" altLang="en-US" sz="2000" smtClean="0">
                <a:solidFill>
                  <a:srgbClr val="000000"/>
                </a:solidFill>
                <a:latin typeface="Microsoft Yahei"/>
                <a:ea typeface="Microsoft Yahei"/>
                <a:sym typeface="Microsoft Yahei"/>
              </a:rPr>
              <a:t>内存地址为</a:t>
            </a:r>
            <a:r>
              <a:rPr lang="en-US" altLang="zh-CN" sz="2000" smtClean="0">
                <a:solidFill>
                  <a:srgbClr val="000000"/>
                </a:solidFill>
                <a:latin typeface="Microsoft Yahei"/>
                <a:ea typeface="Microsoft Yahei"/>
                <a:sym typeface="Microsoft Yahei"/>
              </a:rPr>
              <a:t>0~1023,</a:t>
            </a:r>
            <a:r>
              <a:rPr lang="zh-CN" altLang="en-US" sz="2000" smtClean="0">
                <a:solidFill>
                  <a:srgbClr val="000000"/>
                </a:solidFill>
                <a:latin typeface="Microsoft Yahei"/>
                <a:ea typeface="Microsoft Yahei"/>
                <a:sym typeface="Microsoft Yahei"/>
              </a:rPr>
              <a:t>用十六进制表示为</a:t>
            </a:r>
            <a:r>
              <a:rPr lang="en-US" altLang="zh-CN" sz="2000" smtClean="0">
                <a:solidFill>
                  <a:srgbClr val="000000"/>
                </a:solidFill>
                <a:latin typeface="Microsoft Yahei"/>
                <a:ea typeface="Microsoft Yahei"/>
                <a:sym typeface="Microsoft Yahei"/>
              </a:rPr>
              <a:t>0~03FFH</a:t>
            </a:r>
            <a:r>
              <a:rPr lang="zh-CN" altLang="en-US" sz="2000" smtClean="0">
                <a:solidFill>
                  <a:srgbClr val="000000"/>
                </a:solidFill>
                <a:latin typeface="Microsoft Yahei"/>
                <a:ea typeface="Microsoft Yahei"/>
                <a:sym typeface="Microsoft Yahei"/>
              </a:rPr>
              <a:t>。</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37862502"/>
      </p:ext>
    </p:extLst>
  </p:cSld>
  <p:clrMapOvr>
    <a:masterClrMapping/>
  </p:clrMapOvr>
  <p:transition spd="med" advClick="0" advTm="0">
    <p:push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996960"/>
            <a:ext cx="7272655" cy="88392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dirty="0" smtClean="0">
                <a:solidFill>
                  <a:srgbClr val="000000"/>
                </a:solidFill>
                <a:latin typeface="Microsoft Yahei"/>
                <a:ea typeface="Microsoft Yahei"/>
                <a:sym typeface="Microsoft Yahei"/>
              </a:rPr>
              <a:t>已知英文字母</a:t>
            </a:r>
            <a:r>
              <a:rPr lang="en-US" altLang="zh-CN" sz="2600" dirty="0" smtClean="0">
                <a:solidFill>
                  <a:srgbClr val="000000"/>
                </a:solidFill>
                <a:latin typeface="Microsoft Yahei"/>
                <a:ea typeface="Microsoft Yahei"/>
                <a:sym typeface="Microsoft Yahei"/>
              </a:rPr>
              <a:t>m</a:t>
            </a:r>
            <a:r>
              <a:rPr lang="zh-CN" altLang="en-US" sz="2600" dirty="0" smtClean="0">
                <a:solidFill>
                  <a:srgbClr val="000000"/>
                </a:solidFill>
                <a:latin typeface="Microsoft Yahei"/>
                <a:ea typeface="Microsoft Yahei"/>
                <a:sym typeface="Microsoft Yahei"/>
              </a:rPr>
              <a:t>的</a:t>
            </a:r>
            <a:r>
              <a:rPr lang="en-US" altLang="zh-CN" sz="2600" dirty="0" smtClean="0">
                <a:solidFill>
                  <a:srgbClr val="000000"/>
                </a:solidFill>
                <a:latin typeface="Microsoft Yahei"/>
                <a:ea typeface="Microsoft Yahei"/>
                <a:sym typeface="Microsoft Yahei"/>
              </a:rPr>
              <a:t>ASCII</a:t>
            </a:r>
            <a:r>
              <a:rPr lang="zh-CN" altLang="en-US" sz="2600" dirty="0" smtClean="0">
                <a:solidFill>
                  <a:srgbClr val="000000"/>
                </a:solidFill>
                <a:latin typeface="Microsoft Yahei"/>
                <a:ea typeface="Microsoft Yahei"/>
                <a:sym typeface="Microsoft Yahei"/>
              </a:rPr>
              <a:t>码值为</a:t>
            </a:r>
            <a:r>
              <a:rPr lang="en-US" altLang="zh-CN" sz="2600" dirty="0" smtClean="0">
                <a:solidFill>
                  <a:srgbClr val="000000"/>
                </a:solidFill>
                <a:latin typeface="Microsoft Yahei"/>
                <a:ea typeface="Microsoft Yahei"/>
                <a:sym typeface="Microsoft Yahei"/>
              </a:rPr>
              <a:t>6DH,</a:t>
            </a:r>
            <a:r>
              <a:rPr lang="zh-CN" altLang="en-US" sz="2600" dirty="0" smtClean="0">
                <a:solidFill>
                  <a:srgbClr val="000000"/>
                </a:solidFill>
                <a:latin typeface="Microsoft Yahei"/>
                <a:ea typeface="Microsoft Yahei"/>
                <a:sym typeface="Microsoft Yahei"/>
              </a:rPr>
              <a:t>那么字母</a:t>
            </a:r>
            <a:r>
              <a:rPr lang="en-US" altLang="zh-CN" sz="2600" dirty="0" smtClean="0">
                <a:solidFill>
                  <a:srgbClr val="000000"/>
                </a:solidFill>
                <a:latin typeface="Microsoft Yahei"/>
                <a:ea typeface="Microsoft Yahei"/>
                <a:sym typeface="Microsoft Yahei"/>
              </a:rPr>
              <a:t>q</a:t>
            </a:r>
            <a:r>
              <a:rPr lang="zh-CN" altLang="en-US" sz="2600" dirty="0" smtClean="0">
                <a:solidFill>
                  <a:srgbClr val="000000"/>
                </a:solidFill>
                <a:latin typeface="Microsoft Yahei"/>
                <a:ea typeface="Microsoft Yahei"/>
                <a:sym typeface="Microsoft Yahei"/>
              </a:rPr>
              <a:t>的</a:t>
            </a:r>
            <a:r>
              <a:rPr lang="en-US" altLang="zh-CN" sz="2600" dirty="0" smtClean="0">
                <a:solidFill>
                  <a:srgbClr val="000000"/>
                </a:solidFill>
                <a:latin typeface="Microsoft Yahei"/>
                <a:ea typeface="Microsoft Yahei"/>
                <a:sym typeface="Microsoft Yahei"/>
              </a:rPr>
              <a:t>ASCII</a:t>
            </a:r>
            <a:r>
              <a:rPr lang="zh-CN" altLang="en-US" sz="2600" dirty="0" smtClean="0">
                <a:solidFill>
                  <a:srgbClr val="000000"/>
                </a:solidFill>
                <a:latin typeface="Microsoft Yahei"/>
                <a:ea typeface="Microsoft Yahei"/>
                <a:sym typeface="Microsoft Yahei"/>
              </a:rPr>
              <a:t>码值是</a:t>
            </a:r>
            <a:r>
              <a:rPr lang="en-US" altLang="zh-CN" sz="2600" dirty="0" smtClean="0">
                <a:solidFill>
                  <a:srgbClr val="000000"/>
                </a:solidFill>
                <a:latin typeface="Microsoft Yahei"/>
                <a:ea typeface="Microsoft Yahei"/>
                <a:sym typeface="Microsoft Yahei"/>
              </a:rPr>
              <a:t>(  )</a:t>
            </a:r>
            <a:r>
              <a:rPr lang="zh-CN" altLang="en-US" sz="2600" dirty="0" smtClean="0">
                <a:solidFill>
                  <a:srgbClr val="000000"/>
                </a:solidFill>
                <a:latin typeface="Microsoft Yahei"/>
                <a:ea typeface="Microsoft Yahei"/>
                <a:sym typeface="Microsoft Yahei"/>
              </a:rPr>
              <a:t>。</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92424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70H</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92424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71H</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92424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72H</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90678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6FH</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1015663"/>
          </a:xfrm>
          <a:prstGeom prst="rect">
            <a:avLst/>
          </a:prstGeom>
          <a:noFill/>
        </p:spPr>
        <p:txBody>
          <a:bodyPr vert="horz" rtlCol="0" anchor="t" anchorCtr="0">
            <a:spAutoFit/>
          </a:bodyPr>
          <a:lstStyle/>
          <a:p>
            <a:r>
              <a:rPr lang="en-US" altLang="zh-CN" sz="2000" smtClean="0">
                <a:solidFill>
                  <a:srgbClr val="000000"/>
                </a:solidFill>
                <a:latin typeface="Microsoft Yahei"/>
                <a:ea typeface="Microsoft Yahei"/>
                <a:sym typeface="Microsoft Yahei"/>
              </a:rPr>
              <a:t>q</a:t>
            </a:r>
            <a:r>
              <a:rPr lang="zh-CN" altLang="en-US" sz="2000" smtClean="0">
                <a:solidFill>
                  <a:srgbClr val="000000"/>
                </a:solidFill>
                <a:latin typeface="Microsoft Yahei"/>
                <a:ea typeface="Microsoft Yahei"/>
                <a:sym typeface="Microsoft Yahei"/>
              </a:rPr>
              <a:t>的</a:t>
            </a:r>
            <a:r>
              <a:rPr lang="en-US" altLang="zh-CN" sz="2000" smtClean="0">
                <a:solidFill>
                  <a:srgbClr val="000000"/>
                </a:solidFill>
                <a:latin typeface="Microsoft Yahei"/>
                <a:ea typeface="Microsoft Yahei"/>
                <a:sym typeface="Microsoft Yahei"/>
              </a:rPr>
              <a:t>ASCII</a:t>
            </a:r>
            <a:r>
              <a:rPr lang="zh-CN" altLang="en-US" sz="2000" smtClean="0">
                <a:solidFill>
                  <a:srgbClr val="000000"/>
                </a:solidFill>
                <a:latin typeface="Microsoft Yahei"/>
                <a:ea typeface="Microsoft Yahei"/>
                <a:sym typeface="Microsoft Yahei"/>
              </a:rPr>
              <a:t>码</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用十六进制表示</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为</a:t>
            </a:r>
            <a:r>
              <a:rPr lang="en-US" altLang="zh-CN" sz="2000" smtClean="0">
                <a:solidFill>
                  <a:srgbClr val="000000"/>
                </a:solidFill>
                <a:latin typeface="Microsoft Yahei"/>
                <a:ea typeface="Microsoft Yahei"/>
                <a:sym typeface="Microsoft Yahei"/>
              </a:rPr>
              <a:t>:6D+4=71</a:t>
            </a:r>
            <a:r>
              <a:rPr lang="zh-CN" altLang="en-US" sz="2000" smtClean="0">
                <a:solidFill>
                  <a:srgbClr val="000000"/>
                </a:solidFill>
                <a:latin typeface="Microsoft Yahei"/>
                <a:ea typeface="Microsoft Yahei"/>
                <a:sym typeface="Microsoft Yahei"/>
              </a:rPr>
              <a:t>。</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686336797"/>
      </p:ext>
    </p:extLst>
  </p:cSld>
  <p:clrMapOvr>
    <a:masterClrMapping/>
  </p:clrMapOvr>
  <p:transition spd="med" advClick="0" advTm="0">
    <p:push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996960"/>
            <a:ext cx="7310755" cy="88392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一个字长为</a:t>
            </a:r>
            <a:r>
              <a:rPr lang="en-US" altLang="zh-CN" sz="2600" smtClean="0">
                <a:solidFill>
                  <a:srgbClr val="000000"/>
                </a:solidFill>
                <a:latin typeface="Microsoft Yahei"/>
                <a:ea typeface="Microsoft Yahei"/>
                <a:sym typeface="Microsoft Yahei"/>
              </a:rPr>
              <a:t>6</a:t>
            </a:r>
            <a:r>
              <a:rPr lang="zh-CN" altLang="en-US" sz="2600" smtClean="0">
                <a:solidFill>
                  <a:srgbClr val="000000"/>
                </a:solidFill>
                <a:latin typeface="Microsoft Yahei"/>
                <a:ea typeface="Microsoft Yahei"/>
                <a:sym typeface="Microsoft Yahei"/>
              </a:rPr>
              <a:t>位的无符号二进制数能表示的十进制数值范围是</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10052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0-64</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10052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1-64</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10052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1-63</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1005205"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0-63</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1631216"/>
          </a:xfrm>
          <a:prstGeom prst="rect">
            <a:avLst/>
          </a:prstGeom>
          <a:noFill/>
        </p:spPr>
        <p:txBody>
          <a:bodyPr vert="horz" rtlCol="0" anchor="t" anchorCtr="0">
            <a:spAutoFit/>
          </a:bodyPr>
          <a:lstStyle/>
          <a:p>
            <a:r>
              <a:rPr lang="zh-CN" altLang="en-US" sz="2000" smtClean="0">
                <a:solidFill>
                  <a:srgbClr val="000000"/>
                </a:solidFill>
                <a:latin typeface="Microsoft Yahei"/>
                <a:ea typeface="Microsoft Yahei"/>
                <a:sym typeface="Microsoft Yahei"/>
              </a:rPr>
              <a:t>无符号二进制数的第一位可为</a:t>
            </a:r>
            <a:r>
              <a:rPr lang="en-US" altLang="zh-CN" sz="2000" smtClean="0">
                <a:solidFill>
                  <a:srgbClr val="000000"/>
                </a:solidFill>
                <a:latin typeface="Microsoft Yahei"/>
                <a:ea typeface="Microsoft Yahei"/>
                <a:sym typeface="Microsoft Yahei"/>
              </a:rPr>
              <a:t>0,</a:t>
            </a:r>
            <a:r>
              <a:rPr lang="zh-CN" altLang="en-US" sz="2000" smtClean="0">
                <a:solidFill>
                  <a:srgbClr val="000000"/>
                </a:solidFill>
                <a:latin typeface="Microsoft Yahei"/>
                <a:ea typeface="Microsoft Yahei"/>
                <a:sym typeface="Microsoft Yahei"/>
              </a:rPr>
              <a:t>所以当全为</a:t>
            </a:r>
            <a:r>
              <a:rPr lang="en-US" altLang="zh-CN" sz="2000" smtClean="0">
                <a:solidFill>
                  <a:srgbClr val="000000"/>
                </a:solidFill>
                <a:latin typeface="Microsoft Yahei"/>
                <a:ea typeface="Microsoft Yahei"/>
                <a:sym typeface="Microsoft Yahei"/>
              </a:rPr>
              <a:t>0</a:t>
            </a:r>
            <a:r>
              <a:rPr lang="zh-CN" altLang="en-US" sz="2000" smtClean="0">
                <a:solidFill>
                  <a:srgbClr val="000000"/>
                </a:solidFill>
                <a:latin typeface="Microsoft Yahei"/>
                <a:ea typeface="Microsoft Yahei"/>
                <a:sym typeface="Microsoft Yahei"/>
              </a:rPr>
              <a:t>时最小值为</a:t>
            </a:r>
            <a:r>
              <a:rPr lang="en-US" altLang="zh-CN" sz="2000" smtClean="0">
                <a:solidFill>
                  <a:srgbClr val="000000"/>
                </a:solidFill>
                <a:latin typeface="Microsoft Yahei"/>
                <a:ea typeface="Microsoft Yahei"/>
                <a:sym typeface="Microsoft Yahei"/>
              </a:rPr>
              <a:t>0,</a:t>
            </a:r>
            <a:r>
              <a:rPr lang="zh-CN" altLang="en-US" sz="2000" smtClean="0">
                <a:solidFill>
                  <a:srgbClr val="000000"/>
                </a:solidFill>
                <a:latin typeface="Microsoft Yahei"/>
                <a:ea typeface="Microsoft Yahei"/>
                <a:sym typeface="Microsoft Yahei"/>
              </a:rPr>
              <a:t>当全为</a:t>
            </a:r>
            <a:r>
              <a:rPr lang="en-US" altLang="zh-CN" sz="2000" smtClean="0">
                <a:solidFill>
                  <a:srgbClr val="000000"/>
                </a:solidFill>
                <a:latin typeface="Microsoft Yahei"/>
                <a:ea typeface="Microsoft Yahei"/>
                <a:sym typeface="Microsoft Yahei"/>
              </a:rPr>
              <a:t>1</a:t>
            </a:r>
            <a:r>
              <a:rPr lang="zh-CN" altLang="en-US" sz="2000" smtClean="0">
                <a:solidFill>
                  <a:srgbClr val="000000"/>
                </a:solidFill>
                <a:latin typeface="Microsoft Yahei"/>
                <a:ea typeface="Microsoft Yahei"/>
                <a:sym typeface="Microsoft Yahei"/>
              </a:rPr>
              <a:t>时最大值为</a:t>
            </a:r>
            <a:r>
              <a:rPr lang="en-US" altLang="zh-CN" sz="2000" smtClean="0">
                <a:solidFill>
                  <a:srgbClr val="000000"/>
                </a:solidFill>
                <a:latin typeface="Microsoft Yahei"/>
                <a:ea typeface="Microsoft Yahei"/>
                <a:sym typeface="Microsoft Yahei"/>
              </a:rPr>
              <a:t>26-1=63</a:t>
            </a:r>
            <a:r>
              <a:rPr lang="zh-CN" altLang="en-US" sz="2000" smtClean="0">
                <a:solidFill>
                  <a:srgbClr val="000000"/>
                </a:solidFill>
                <a:latin typeface="Microsoft Yahei"/>
                <a:ea typeface="Microsoft Yahei"/>
                <a:sym typeface="Microsoft Yahei"/>
              </a:rPr>
              <a:t>。</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4105348422"/>
      </p:ext>
    </p:extLst>
  </p:cSld>
  <p:clrMapOvr>
    <a:masterClrMapping/>
  </p:clrMapOvr>
  <p:transition spd="med" advClick="0" advTm="0">
    <p:push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996960"/>
            <a:ext cx="7059930" cy="88392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一个汉字的国标码需用</a:t>
            </a:r>
            <a:r>
              <a:rPr lang="en-US" altLang="zh-CN" sz="2600" smtClean="0">
                <a:solidFill>
                  <a:srgbClr val="000000"/>
                </a:solidFill>
                <a:latin typeface="Microsoft Yahei"/>
                <a:ea typeface="Microsoft Yahei"/>
                <a:sym typeface="Microsoft Yahei"/>
              </a:rPr>
              <a:t>2</a:t>
            </a:r>
            <a:r>
              <a:rPr lang="zh-CN" altLang="en-US" sz="2600" smtClean="0">
                <a:solidFill>
                  <a:srgbClr val="000000"/>
                </a:solidFill>
                <a:latin typeface="Microsoft Yahei"/>
                <a:ea typeface="Microsoft Yahei"/>
                <a:sym typeface="Microsoft Yahei"/>
              </a:rPr>
              <a:t>字节存储</a:t>
            </a:r>
            <a:r>
              <a:rPr lang="en-US" altLang="zh-CN" sz="2600" smtClean="0">
                <a:solidFill>
                  <a:srgbClr val="000000"/>
                </a:solidFill>
                <a:latin typeface="Microsoft Yahei"/>
                <a:ea typeface="Microsoft Yahei"/>
                <a:sym typeface="Microsoft Yahei"/>
              </a:rPr>
              <a:t>,</a:t>
            </a:r>
            <a:r>
              <a:rPr lang="zh-CN" altLang="en-US" sz="2600" smtClean="0">
                <a:solidFill>
                  <a:srgbClr val="000000"/>
                </a:solidFill>
                <a:latin typeface="Microsoft Yahei"/>
                <a:ea typeface="Microsoft Yahei"/>
                <a:sym typeface="Microsoft Yahei"/>
              </a:rPr>
              <a:t>其每个字节的最高二进制位的值分别为</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74803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0,0</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74803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1,0</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74803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0,1</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74803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1,1</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1323439"/>
          </a:xfrm>
          <a:prstGeom prst="rect">
            <a:avLst/>
          </a:prstGeom>
          <a:noFill/>
        </p:spPr>
        <p:txBody>
          <a:bodyPr vert="horz" rtlCol="0" anchor="t" anchorCtr="0">
            <a:spAutoFit/>
          </a:bodyPr>
          <a:lstStyle/>
          <a:p>
            <a:r>
              <a:rPr lang="zh-CN" altLang="en-US" sz="2000" smtClean="0">
                <a:solidFill>
                  <a:srgbClr val="000000"/>
                </a:solidFill>
                <a:latin typeface="Microsoft Yahei"/>
                <a:ea typeface="Microsoft Yahei"/>
                <a:sym typeface="Microsoft Yahei"/>
              </a:rPr>
              <a:t>国标码两个字节的最高位都为</a:t>
            </a:r>
            <a:r>
              <a:rPr lang="en-US" altLang="zh-CN" sz="2000" smtClean="0">
                <a:solidFill>
                  <a:srgbClr val="000000"/>
                </a:solidFill>
                <a:latin typeface="Microsoft Yahei"/>
                <a:ea typeface="Microsoft Yahei"/>
                <a:sym typeface="Microsoft Yahei"/>
              </a:rPr>
              <a:t>0,</a:t>
            </a:r>
            <a:r>
              <a:rPr lang="zh-CN" altLang="en-US" sz="2000" smtClean="0">
                <a:solidFill>
                  <a:srgbClr val="000000"/>
                </a:solidFill>
                <a:latin typeface="Microsoft Yahei"/>
                <a:ea typeface="Microsoft Yahei"/>
                <a:sym typeface="Microsoft Yahei"/>
              </a:rPr>
              <a:t>机内码两个字节的最高位都为</a:t>
            </a:r>
            <a:r>
              <a:rPr lang="en-US" altLang="zh-CN" sz="2000" smtClean="0">
                <a:solidFill>
                  <a:srgbClr val="000000"/>
                </a:solidFill>
                <a:latin typeface="Microsoft Yahei"/>
                <a:ea typeface="Microsoft Yahei"/>
                <a:sym typeface="Microsoft Yahei"/>
              </a:rPr>
              <a:t>1</a:t>
            </a:r>
            <a:r>
              <a:rPr lang="zh-CN" altLang="en-US" sz="2000" smtClean="0">
                <a:solidFill>
                  <a:srgbClr val="000000"/>
                </a:solidFill>
                <a:latin typeface="Microsoft Yahei"/>
                <a:ea typeface="Microsoft Yahei"/>
                <a:sym typeface="Microsoft Yahei"/>
              </a:rPr>
              <a:t>。</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2702540252"/>
      </p:ext>
    </p:extLst>
  </p:cSld>
  <p:clrMapOvr>
    <a:masterClrMapping/>
  </p:clrMapOvr>
  <p:transition spd="med" advClick="0" advTm="0">
    <p:push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1195080"/>
            <a:ext cx="6896419"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在下列字符中</a:t>
            </a:r>
            <a:r>
              <a:rPr lang="en-US" altLang="zh-CN" sz="2600" smtClean="0">
                <a:solidFill>
                  <a:srgbClr val="000000"/>
                </a:solidFill>
                <a:latin typeface="Microsoft Yahei"/>
                <a:ea typeface="Microsoft Yahei"/>
                <a:sym typeface="Microsoft Yahei"/>
              </a:rPr>
              <a:t>,</a:t>
            </a:r>
            <a:r>
              <a:rPr lang="zh-CN" altLang="en-US" sz="2600" smtClean="0">
                <a:solidFill>
                  <a:srgbClr val="000000"/>
                </a:solidFill>
                <a:latin typeface="Microsoft Yahei"/>
                <a:ea typeface="Microsoft Yahei"/>
                <a:sym typeface="Microsoft Yahei"/>
              </a:rPr>
              <a:t>其</a:t>
            </a:r>
            <a:r>
              <a:rPr lang="en-US" altLang="zh-CN" sz="2600" smtClean="0">
                <a:solidFill>
                  <a:srgbClr val="000000"/>
                </a:solidFill>
                <a:latin typeface="Microsoft Yahei"/>
                <a:ea typeface="Microsoft Yahei"/>
                <a:sym typeface="Microsoft Yahei"/>
              </a:rPr>
              <a:t>ASCII</a:t>
            </a:r>
            <a:r>
              <a:rPr lang="zh-CN" altLang="en-US" sz="2600" smtClean="0">
                <a:solidFill>
                  <a:srgbClr val="000000"/>
                </a:solidFill>
                <a:latin typeface="Microsoft Yahei"/>
                <a:ea typeface="Microsoft Yahei"/>
                <a:sym typeface="Microsoft Yahei"/>
              </a:rPr>
              <a:t>码值最大的一个是</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47498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9</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48609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Z</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49244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d</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49403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X</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1323439"/>
          </a:xfrm>
          <a:prstGeom prst="rect">
            <a:avLst/>
          </a:prstGeom>
          <a:noFill/>
        </p:spPr>
        <p:txBody>
          <a:bodyPr vert="horz" rtlCol="0" anchor="t" anchorCtr="0">
            <a:spAutoFit/>
          </a:bodyPr>
          <a:lstStyle/>
          <a:p>
            <a:r>
              <a:rPr lang="en-US" altLang="zh-CN" sz="2000" smtClean="0">
                <a:solidFill>
                  <a:srgbClr val="000000"/>
                </a:solidFill>
                <a:latin typeface="Microsoft Yahei"/>
                <a:ea typeface="Microsoft Yahei"/>
                <a:sym typeface="Microsoft Yahei"/>
              </a:rPr>
              <a:t>ASCII</a:t>
            </a:r>
            <a:r>
              <a:rPr lang="zh-CN" altLang="en-US" sz="2000" smtClean="0">
                <a:solidFill>
                  <a:srgbClr val="000000"/>
                </a:solidFill>
                <a:latin typeface="Microsoft Yahei"/>
                <a:ea typeface="Microsoft Yahei"/>
                <a:sym typeface="Microsoft Yahei"/>
              </a:rPr>
              <a:t>码</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用十六进制表示</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为</a:t>
            </a:r>
            <a:r>
              <a:rPr lang="en-US" altLang="zh-CN" sz="2000" smtClean="0">
                <a:solidFill>
                  <a:srgbClr val="000000"/>
                </a:solidFill>
                <a:latin typeface="Microsoft Yahei"/>
                <a:ea typeface="Microsoft Yahei"/>
                <a:sym typeface="Microsoft Yahei"/>
              </a:rPr>
              <a:t>:9</a:t>
            </a:r>
            <a:r>
              <a:rPr lang="zh-CN" altLang="en-US" sz="2000" smtClean="0">
                <a:solidFill>
                  <a:srgbClr val="000000"/>
                </a:solidFill>
                <a:latin typeface="Microsoft Yahei"/>
                <a:ea typeface="Microsoft Yahei"/>
                <a:sym typeface="Microsoft Yahei"/>
              </a:rPr>
              <a:t>对应</a:t>
            </a:r>
            <a:r>
              <a:rPr lang="en-US" altLang="zh-CN" sz="2000" smtClean="0">
                <a:solidFill>
                  <a:srgbClr val="000000"/>
                </a:solidFill>
                <a:latin typeface="Microsoft Yahei"/>
                <a:ea typeface="Microsoft Yahei"/>
                <a:sym typeface="Microsoft Yahei"/>
              </a:rPr>
              <a:t>39,Z</a:t>
            </a:r>
            <a:r>
              <a:rPr lang="zh-CN" altLang="en-US" sz="2000" smtClean="0">
                <a:solidFill>
                  <a:srgbClr val="000000"/>
                </a:solidFill>
                <a:latin typeface="Microsoft Yahei"/>
                <a:ea typeface="Microsoft Yahei"/>
                <a:sym typeface="Microsoft Yahei"/>
              </a:rPr>
              <a:t>对应</a:t>
            </a:r>
            <a:r>
              <a:rPr lang="en-US" altLang="zh-CN" sz="2000" smtClean="0">
                <a:solidFill>
                  <a:srgbClr val="000000"/>
                </a:solidFill>
                <a:latin typeface="Microsoft Yahei"/>
                <a:ea typeface="Microsoft Yahei"/>
                <a:sym typeface="Microsoft Yahei"/>
              </a:rPr>
              <a:t>5A,X</a:t>
            </a:r>
            <a:r>
              <a:rPr lang="zh-CN" altLang="en-US" sz="2000" smtClean="0">
                <a:solidFill>
                  <a:srgbClr val="000000"/>
                </a:solidFill>
                <a:latin typeface="Microsoft Yahei"/>
                <a:ea typeface="Microsoft Yahei"/>
                <a:sym typeface="Microsoft Yahei"/>
              </a:rPr>
              <a:t>对应</a:t>
            </a:r>
            <a:r>
              <a:rPr lang="en-US" altLang="zh-CN" sz="2000" smtClean="0">
                <a:solidFill>
                  <a:srgbClr val="000000"/>
                </a:solidFill>
                <a:latin typeface="Microsoft Yahei"/>
                <a:ea typeface="Microsoft Yahei"/>
                <a:sym typeface="Microsoft Yahei"/>
              </a:rPr>
              <a:t>58,d</a:t>
            </a:r>
            <a:r>
              <a:rPr lang="zh-CN" altLang="en-US" sz="2000" smtClean="0">
                <a:solidFill>
                  <a:srgbClr val="000000"/>
                </a:solidFill>
                <a:latin typeface="Microsoft Yahei"/>
                <a:ea typeface="Microsoft Yahei"/>
                <a:sym typeface="Microsoft Yahei"/>
              </a:rPr>
              <a:t>对应</a:t>
            </a:r>
            <a:r>
              <a:rPr lang="en-US" altLang="zh-CN" sz="2000" smtClean="0">
                <a:solidFill>
                  <a:srgbClr val="000000"/>
                </a:solidFill>
                <a:latin typeface="Microsoft Yahei"/>
                <a:ea typeface="Microsoft Yahei"/>
                <a:sym typeface="Microsoft Yahei"/>
              </a:rPr>
              <a:t>64</a:t>
            </a:r>
            <a:r>
              <a:rPr lang="zh-CN" altLang="en-US" sz="2000" smtClean="0">
                <a:solidFill>
                  <a:srgbClr val="000000"/>
                </a:solidFill>
                <a:latin typeface="Microsoft Yahei"/>
                <a:ea typeface="Microsoft Yahei"/>
                <a:sym typeface="Microsoft Yahei"/>
              </a:rPr>
              <a:t>。</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6">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3171330247"/>
      </p:ext>
    </p:extLst>
  </p:cSld>
  <p:clrMapOvr>
    <a:masterClrMapping/>
  </p:clrMapOvr>
  <p:transition spd="med" advClick="0" advTm="0">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4"/>
          <p:cNvSpPr>
            <a:spLocks/>
          </p:cNvSpPr>
          <p:nvPr/>
        </p:nvSpPr>
        <p:spPr bwMode="auto">
          <a:xfrm rot="16200000">
            <a:off x="1224393" y="1181266"/>
            <a:ext cx="1400991" cy="2749177"/>
          </a:xfrm>
          <a:custGeom>
            <a:avLst/>
            <a:gdLst>
              <a:gd name="T0" fmla="*/ 0 w 21600"/>
              <a:gd name="T1" fmla="*/ 681 h 21600"/>
              <a:gd name="T2" fmla="*/ 177 w 21600"/>
              <a:gd name="T3" fmla="*/ 34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11925" y="21600"/>
                  <a:pt x="21600" y="16767"/>
                  <a:pt x="21600" y="10804"/>
                </a:cubicBezTo>
                <a:cubicBezTo>
                  <a:pt x="21600" y="4840"/>
                  <a:pt x="11925" y="0"/>
                  <a:pt x="0" y="0"/>
                </a:cubicBezTo>
              </a:path>
            </a:pathLst>
          </a:custGeom>
          <a:noFill/>
          <a:ln w="19050" cap="flat">
            <a:solidFill>
              <a:srgbClr val="546E7A"/>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dirty="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grpSp>
        <p:nvGrpSpPr>
          <p:cNvPr id="19" name="组合 33"/>
          <p:cNvGrpSpPr/>
          <p:nvPr/>
        </p:nvGrpSpPr>
        <p:grpSpPr>
          <a:xfrm>
            <a:off x="843215" y="2248268"/>
            <a:ext cx="2048260" cy="2454961"/>
            <a:chOff x="2097288" y="2827131"/>
            <a:chExt cx="2730538" cy="3272271"/>
          </a:xfrm>
          <a:solidFill>
            <a:schemeClr val="accent1"/>
          </a:solidFill>
        </p:grpSpPr>
        <p:sp>
          <p:nvSpPr>
            <p:cNvPr id="20" name="椭圆 19"/>
            <p:cNvSpPr/>
            <p:nvPr/>
          </p:nvSpPr>
          <p:spPr>
            <a:xfrm>
              <a:off x="2097288" y="5658815"/>
              <a:ext cx="2730538" cy="4405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1" name="Group 10"/>
            <p:cNvGrpSpPr>
              <a:grpSpLocks/>
            </p:cNvGrpSpPr>
            <p:nvPr/>
          </p:nvGrpSpPr>
          <p:grpSpPr bwMode="auto">
            <a:xfrm>
              <a:off x="2975285" y="2827131"/>
              <a:ext cx="923403" cy="3272271"/>
              <a:chOff x="0" y="0"/>
              <a:chExt cx="966" cy="3423"/>
            </a:xfrm>
            <a:grpFill/>
          </p:grpSpPr>
          <p:sp>
            <p:nvSpPr>
              <p:cNvPr id="22" name="AutoShape 11"/>
              <p:cNvSpPr>
                <a:spLocks/>
              </p:cNvSpPr>
              <p:nvPr/>
            </p:nvSpPr>
            <p:spPr bwMode="auto">
              <a:xfrm>
                <a:off x="0" y="0"/>
                <a:ext cx="966" cy="3423"/>
              </a:xfrm>
              <a:custGeom>
                <a:avLst/>
                <a:gdLst>
                  <a:gd name="T0" fmla="*/ 26 w 20967"/>
                  <a:gd name="T1" fmla="*/ 0 h 21600"/>
                  <a:gd name="T2" fmla="*/ 19 w 20967"/>
                  <a:gd name="T3" fmla="*/ 27 h 21600"/>
                  <a:gd name="T4" fmla="*/ 19 w 20967"/>
                  <a:gd name="T5" fmla="*/ 55 h 21600"/>
                  <a:gd name="T6" fmla="*/ 20 w 20967"/>
                  <a:gd name="T7" fmla="*/ 60 h 21600"/>
                  <a:gd name="T8" fmla="*/ 21 w 20967"/>
                  <a:gd name="T9" fmla="*/ 73 h 21600"/>
                  <a:gd name="T10" fmla="*/ 22 w 20967"/>
                  <a:gd name="T11" fmla="*/ 80 h 21600"/>
                  <a:gd name="T12" fmla="*/ 21 w 20967"/>
                  <a:gd name="T13" fmla="*/ 90 h 21600"/>
                  <a:gd name="T14" fmla="*/ 14 w 20967"/>
                  <a:gd name="T15" fmla="*/ 100 h 21600"/>
                  <a:gd name="T16" fmla="*/ 9 w 20967"/>
                  <a:gd name="T17" fmla="*/ 116 h 21600"/>
                  <a:gd name="T18" fmla="*/ 4 w 20967"/>
                  <a:gd name="T19" fmla="*/ 142 h 21600"/>
                  <a:gd name="T20" fmla="*/ 0 w 20967"/>
                  <a:gd name="T21" fmla="*/ 174 h 21600"/>
                  <a:gd name="T22" fmla="*/ 8 w 20967"/>
                  <a:gd name="T23" fmla="*/ 189 h 21600"/>
                  <a:gd name="T24" fmla="*/ 11 w 20967"/>
                  <a:gd name="T25" fmla="*/ 183 h 21600"/>
                  <a:gd name="T26" fmla="*/ 9 w 20967"/>
                  <a:gd name="T27" fmla="*/ 232 h 21600"/>
                  <a:gd name="T28" fmla="*/ 7 w 20967"/>
                  <a:gd name="T29" fmla="*/ 283 h 21600"/>
                  <a:gd name="T30" fmla="*/ 10 w 20967"/>
                  <a:gd name="T31" fmla="*/ 289 h 21600"/>
                  <a:gd name="T32" fmla="*/ 12 w 20967"/>
                  <a:gd name="T33" fmla="*/ 354 h 21600"/>
                  <a:gd name="T34" fmla="*/ 15 w 20967"/>
                  <a:gd name="T35" fmla="*/ 416 h 21600"/>
                  <a:gd name="T36" fmla="*/ 15 w 20967"/>
                  <a:gd name="T37" fmla="*/ 456 h 21600"/>
                  <a:gd name="T38" fmla="*/ 10 w 20967"/>
                  <a:gd name="T39" fmla="*/ 481 h 21600"/>
                  <a:gd name="T40" fmla="*/ 4 w 20967"/>
                  <a:gd name="T41" fmla="*/ 486 h 21600"/>
                  <a:gd name="T42" fmla="*/ 5 w 20967"/>
                  <a:gd name="T43" fmla="*/ 495 h 21600"/>
                  <a:gd name="T44" fmla="*/ 15 w 20967"/>
                  <a:gd name="T45" fmla="*/ 492 h 21600"/>
                  <a:gd name="T46" fmla="*/ 18 w 20967"/>
                  <a:gd name="T47" fmla="*/ 487 h 21600"/>
                  <a:gd name="T48" fmla="*/ 21 w 20967"/>
                  <a:gd name="T49" fmla="*/ 493 h 21600"/>
                  <a:gd name="T50" fmla="*/ 25 w 20967"/>
                  <a:gd name="T51" fmla="*/ 485 h 21600"/>
                  <a:gd name="T52" fmla="*/ 25 w 20967"/>
                  <a:gd name="T53" fmla="*/ 464 h 21600"/>
                  <a:gd name="T54" fmla="*/ 24 w 20967"/>
                  <a:gd name="T55" fmla="*/ 439 h 21600"/>
                  <a:gd name="T56" fmla="*/ 26 w 20967"/>
                  <a:gd name="T57" fmla="*/ 405 h 21600"/>
                  <a:gd name="T58" fmla="*/ 26 w 20967"/>
                  <a:gd name="T59" fmla="*/ 377 h 21600"/>
                  <a:gd name="T60" fmla="*/ 25 w 20967"/>
                  <a:gd name="T61" fmla="*/ 350 h 21600"/>
                  <a:gd name="T62" fmla="*/ 25 w 20967"/>
                  <a:gd name="T63" fmla="*/ 333 h 21600"/>
                  <a:gd name="T64" fmla="*/ 28 w 20967"/>
                  <a:gd name="T65" fmla="*/ 383 h 21600"/>
                  <a:gd name="T66" fmla="*/ 29 w 20967"/>
                  <a:gd name="T67" fmla="*/ 442 h 21600"/>
                  <a:gd name="T68" fmla="*/ 32 w 20967"/>
                  <a:gd name="T69" fmla="*/ 478 h 21600"/>
                  <a:gd name="T70" fmla="*/ 33 w 20967"/>
                  <a:gd name="T71" fmla="*/ 494 h 21600"/>
                  <a:gd name="T72" fmla="*/ 31 w 20967"/>
                  <a:gd name="T73" fmla="*/ 515 h 21600"/>
                  <a:gd name="T74" fmla="*/ 32 w 20967"/>
                  <a:gd name="T75" fmla="*/ 542 h 21600"/>
                  <a:gd name="T76" fmla="*/ 40 w 20967"/>
                  <a:gd name="T77" fmla="*/ 525 h 21600"/>
                  <a:gd name="T78" fmla="*/ 40 w 20967"/>
                  <a:gd name="T79" fmla="*/ 497 h 21600"/>
                  <a:gd name="T80" fmla="*/ 41 w 20967"/>
                  <a:gd name="T81" fmla="*/ 475 h 21600"/>
                  <a:gd name="T82" fmla="*/ 41 w 20967"/>
                  <a:gd name="T83" fmla="*/ 445 h 21600"/>
                  <a:gd name="T84" fmla="*/ 40 w 20967"/>
                  <a:gd name="T85" fmla="*/ 391 h 21600"/>
                  <a:gd name="T86" fmla="*/ 38 w 20967"/>
                  <a:gd name="T87" fmla="*/ 326 h 21600"/>
                  <a:gd name="T88" fmla="*/ 38 w 20967"/>
                  <a:gd name="T89" fmla="*/ 291 h 21600"/>
                  <a:gd name="T90" fmla="*/ 43 w 20967"/>
                  <a:gd name="T91" fmla="*/ 284 h 21600"/>
                  <a:gd name="T92" fmla="*/ 41 w 20967"/>
                  <a:gd name="T93" fmla="*/ 244 h 21600"/>
                  <a:gd name="T94" fmla="*/ 39 w 20967"/>
                  <a:gd name="T95" fmla="*/ 202 h 21600"/>
                  <a:gd name="T96" fmla="*/ 39 w 20967"/>
                  <a:gd name="T97" fmla="*/ 175 h 21600"/>
                  <a:gd name="T98" fmla="*/ 43 w 20967"/>
                  <a:gd name="T99" fmla="*/ 139 h 21600"/>
                  <a:gd name="T100" fmla="*/ 44 w 20967"/>
                  <a:gd name="T101" fmla="*/ 98 h 21600"/>
                  <a:gd name="T102" fmla="*/ 37 w 20967"/>
                  <a:gd name="T103" fmla="*/ 90 h 21600"/>
                  <a:gd name="T104" fmla="*/ 33 w 20967"/>
                  <a:gd name="T105" fmla="*/ 75 h 21600"/>
                  <a:gd name="T106" fmla="*/ 32 w 20967"/>
                  <a:gd name="T107" fmla="*/ 69 h 21600"/>
                  <a:gd name="T108" fmla="*/ 32 w 20967"/>
                  <a:gd name="T109" fmla="*/ 60 h 21600"/>
                  <a:gd name="T110" fmla="*/ 34 w 20967"/>
                  <a:gd name="T111" fmla="*/ 51 h 21600"/>
                  <a:gd name="T112" fmla="*/ 34 w 20967"/>
                  <a:gd name="T113" fmla="*/ 22 h 21600"/>
                  <a:gd name="T114" fmla="*/ 26 w 20967"/>
                  <a:gd name="T115" fmla="*/ 0 h 21600"/>
                  <a:gd name="T116" fmla="*/ 26 w 20967"/>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ndParaRPr>
              </a:p>
            </p:txBody>
          </p:sp>
          <p:sp>
            <p:nvSpPr>
              <p:cNvPr id="23" name="AutoShape 12"/>
              <p:cNvSpPr>
                <a:spLocks/>
              </p:cNvSpPr>
              <p:nvPr/>
            </p:nvSpPr>
            <p:spPr bwMode="auto">
              <a:xfrm>
                <a:off x="460" y="446"/>
                <a:ext cx="246" cy="188"/>
              </a:xfrm>
              <a:custGeom>
                <a:avLst/>
                <a:gdLst>
                  <a:gd name="T0" fmla="*/ 0 w 21600"/>
                  <a:gd name="T1" fmla="*/ 1 h 21600"/>
                  <a:gd name="T2" fmla="*/ 0 w 21600"/>
                  <a:gd name="T3" fmla="*/ 1 h 21600"/>
                  <a:gd name="T4" fmla="*/ 0 w 21600"/>
                  <a:gd name="T5" fmla="*/ 2 h 21600"/>
                  <a:gd name="T6" fmla="*/ 1 w 21600"/>
                  <a:gd name="T7" fmla="*/ 1 h 21600"/>
                  <a:gd name="T8" fmla="*/ 1 w 21600"/>
                  <a:gd name="T9" fmla="*/ 1 h 21600"/>
                  <a:gd name="T10" fmla="*/ 1 w 21600"/>
                  <a:gd name="T11" fmla="*/ 2 h 21600"/>
                  <a:gd name="T12" fmla="*/ 3 w 21600"/>
                  <a:gd name="T13" fmla="*/ 0 h 21600"/>
                  <a:gd name="T14" fmla="*/ 3 w 21600"/>
                  <a:gd name="T15" fmla="*/ 0 h 21600"/>
                  <a:gd name="T16" fmla="*/ 1 w 21600"/>
                  <a:gd name="T17" fmla="*/ 1 h 21600"/>
                  <a:gd name="T18" fmla="*/ 0 w 21600"/>
                  <a:gd name="T19" fmla="*/ 1 h 21600"/>
                  <a:gd name="T20" fmla="*/ 0 w 21600"/>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ndParaRPr>
              </a:p>
            </p:txBody>
          </p:sp>
          <p:sp>
            <p:nvSpPr>
              <p:cNvPr id="24" name="AutoShape 13"/>
              <p:cNvSpPr>
                <a:spLocks/>
              </p:cNvSpPr>
              <p:nvPr/>
            </p:nvSpPr>
            <p:spPr bwMode="auto">
              <a:xfrm>
                <a:off x="343" y="958"/>
                <a:ext cx="102" cy="145"/>
              </a:xfrm>
              <a:custGeom>
                <a:avLst/>
                <a:gdLst>
                  <a:gd name="T0" fmla="*/ 0 w 20000"/>
                  <a:gd name="T1" fmla="*/ 0 h 21600"/>
                  <a:gd name="T2" fmla="*/ 1 w 20000"/>
                  <a:gd name="T3" fmla="*/ 0 h 21600"/>
                  <a:gd name="T4" fmla="*/ 0 w 20000"/>
                  <a:gd name="T5" fmla="*/ 1 h 21600"/>
                  <a:gd name="T6" fmla="*/ 0 w 20000"/>
                  <a:gd name="T7" fmla="*/ 1 h 21600"/>
                  <a:gd name="T8" fmla="*/ 0 w 20000"/>
                  <a:gd name="T9" fmla="*/ 1 h 21600"/>
                  <a:gd name="T10" fmla="*/ 0 w 20000"/>
                  <a:gd name="T11" fmla="*/ 0 h 21600"/>
                  <a:gd name="T12" fmla="*/ 0 w 20000"/>
                  <a:gd name="T13" fmla="*/ 0 h 21600"/>
                  <a:gd name="T14" fmla="*/ 0 w 200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ndParaRPr>
              </a:p>
            </p:txBody>
          </p:sp>
          <p:sp>
            <p:nvSpPr>
              <p:cNvPr id="25" name="AutoShape 14"/>
              <p:cNvSpPr>
                <a:spLocks/>
              </p:cNvSpPr>
              <p:nvPr/>
            </p:nvSpPr>
            <p:spPr bwMode="auto">
              <a:xfrm>
                <a:off x="344" y="1306"/>
                <a:ext cx="43" cy="126"/>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zh-CN" altLang="en-US" sz="1100" dirty="0">
                  <a:solidFill>
                    <a:prstClr val="black"/>
                  </a:solidFill>
                </a:endParaRPr>
              </a:p>
            </p:txBody>
          </p:sp>
        </p:grpSp>
      </p:grpSp>
      <p:grpSp>
        <p:nvGrpSpPr>
          <p:cNvPr id="26" name="组合 45"/>
          <p:cNvGrpSpPr/>
          <p:nvPr/>
        </p:nvGrpSpPr>
        <p:grpSpPr>
          <a:xfrm>
            <a:off x="347373" y="3103634"/>
            <a:ext cx="410871" cy="413701"/>
            <a:chOff x="1436281" y="3967265"/>
            <a:chExt cx="547733" cy="551431"/>
          </a:xfrm>
        </p:grpSpPr>
        <p:sp>
          <p:nvSpPr>
            <p:cNvPr id="27" name="AutoShape 7"/>
            <p:cNvSpPr>
              <a:spLocks/>
            </p:cNvSpPr>
            <p:nvPr/>
          </p:nvSpPr>
          <p:spPr bwMode="auto">
            <a:xfrm>
              <a:off x="1436281"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w="57150" cap="flat" cmpd="sng" algn="ctr">
              <a:noFill/>
              <a:prstDash val="solid"/>
            </a:ln>
            <a:effectLst/>
          </p:spPr>
          <p:txBody>
            <a:bodyPr spcFirstLastPara="0" vert="horz" wrap="square" lIns="0" tIns="0" rIns="0" bIns="0" numCol="1" spcCol="1270" anchor="ctr" anchorCtr="0">
              <a:noAutofit/>
            </a:bodyPr>
            <a:lstStyle/>
            <a:p>
              <a:pPr algn="ctr" defTabSz="889156">
                <a:lnSpc>
                  <a:spcPct val="90000"/>
                </a:lnSpc>
                <a:spcAft>
                  <a:spcPct val="35000"/>
                </a:spcAft>
              </a:pPr>
              <a:endParaRPr lang="zh-CN" altLang="en-US" sz="24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28" name="AutoShape 15"/>
            <p:cNvSpPr>
              <a:spLocks/>
            </p:cNvSpPr>
            <p:nvPr/>
          </p:nvSpPr>
          <p:spPr bwMode="auto">
            <a:xfrm>
              <a:off x="1560548" y="4088637"/>
              <a:ext cx="297286" cy="297219"/>
            </a:xfrm>
            <a:custGeom>
              <a:avLst/>
              <a:gdLst>
                <a:gd name="T0" fmla="*/ 4 w 21600"/>
                <a:gd name="T1" fmla="*/ 2 h 21600"/>
                <a:gd name="T2" fmla="*/ 4 w 21600"/>
                <a:gd name="T3" fmla="*/ 2 h 21600"/>
                <a:gd name="T4" fmla="*/ 4 w 21600"/>
                <a:gd name="T5" fmla="*/ 3 h 21600"/>
                <a:gd name="T6" fmla="*/ 4 w 21600"/>
                <a:gd name="T7" fmla="*/ 3 h 21600"/>
                <a:gd name="T8" fmla="*/ 4 w 21600"/>
                <a:gd name="T9" fmla="*/ 3 h 21600"/>
                <a:gd name="T10" fmla="*/ 4 w 21600"/>
                <a:gd name="T11" fmla="*/ 3 h 21600"/>
                <a:gd name="T12" fmla="*/ 4 w 21600"/>
                <a:gd name="T13" fmla="*/ 4 h 21600"/>
                <a:gd name="T14" fmla="*/ 4 w 21600"/>
                <a:gd name="T15" fmla="*/ 4 h 21600"/>
                <a:gd name="T16" fmla="*/ 3 w 21600"/>
                <a:gd name="T17" fmla="*/ 4 h 21600"/>
                <a:gd name="T18" fmla="*/ 3 w 21600"/>
                <a:gd name="T19" fmla="*/ 4 h 21600"/>
                <a:gd name="T20" fmla="*/ 3 w 21600"/>
                <a:gd name="T21" fmla="*/ 4 h 21600"/>
                <a:gd name="T22" fmla="*/ 3 w 21600"/>
                <a:gd name="T23" fmla="*/ 4 h 21600"/>
                <a:gd name="T24" fmla="*/ 3 w 21600"/>
                <a:gd name="T25" fmla="*/ 4 h 21600"/>
                <a:gd name="T26" fmla="*/ 2 w 21600"/>
                <a:gd name="T27" fmla="*/ 4 h 21600"/>
                <a:gd name="T28" fmla="*/ 2 w 21600"/>
                <a:gd name="T29" fmla="*/ 4 h 21600"/>
                <a:gd name="T30" fmla="*/ 1 w 21600"/>
                <a:gd name="T31" fmla="*/ 4 h 21600"/>
                <a:gd name="T32" fmla="*/ 1 w 21600"/>
                <a:gd name="T33" fmla="*/ 4 h 21600"/>
                <a:gd name="T34" fmla="*/ 1 w 21600"/>
                <a:gd name="T35" fmla="*/ 4 h 21600"/>
                <a:gd name="T36" fmla="*/ 1 w 21600"/>
                <a:gd name="T37" fmla="*/ 4 h 21600"/>
                <a:gd name="T38" fmla="*/ 0 w 21600"/>
                <a:gd name="T39" fmla="*/ 3 h 21600"/>
                <a:gd name="T40" fmla="*/ 1 w 21600"/>
                <a:gd name="T41" fmla="*/ 3 h 21600"/>
                <a:gd name="T42" fmla="*/ 1 w 21600"/>
                <a:gd name="T43" fmla="*/ 3 h 21600"/>
                <a:gd name="T44" fmla="*/ 0 w 21600"/>
                <a:gd name="T45" fmla="*/ 3 h 21600"/>
                <a:gd name="T46" fmla="*/ 0 w 21600"/>
                <a:gd name="T47" fmla="*/ 2 h 21600"/>
                <a:gd name="T48" fmla="*/ 0 w 21600"/>
                <a:gd name="T49" fmla="*/ 2 h 21600"/>
                <a:gd name="T50" fmla="*/ 1 w 21600"/>
                <a:gd name="T51" fmla="*/ 2 h 21600"/>
                <a:gd name="T52" fmla="*/ 0 w 21600"/>
                <a:gd name="T53" fmla="*/ 1 h 21600"/>
                <a:gd name="T54" fmla="*/ 0 w 21600"/>
                <a:gd name="T55" fmla="*/ 1 h 21600"/>
                <a:gd name="T56" fmla="*/ 1 w 21600"/>
                <a:gd name="T57" fmla="*/ 0 h 21600"/>
                <a:gd name="T58" fmla="*/ 1 w 21600"/>
                <a:gd name="T59" fmla="*/ 0 h 21600"/>
                <a:gd name="T60" fmla="*/ 1 w 21600"/>
                <a:gd name="T61" fmla="*/ 1 h 21600"/>
                <a:gd name="T62" fmla="*/ 2 w 21600"/>
                <a:gd name="T63" fmla="*/ 1 h 21600"/>
                <a:gd name="T64" fmla="*/ 2 w 21600"/>
                <a:gd name="T65" fmla="*/ 0 h 21600"/>
                <a:gd name="T66" fmla="*/ 2 w 21600"/>
                <a:gd name="T67" fmla="*/ 0 h 21600"/>
                <a:gd name="T68" fmla="*/ 3 w 21600"/>
                <a:gd name="T69" fmla="*/ 0 h 21600"/>
                <a:gd name="T70" fmla="*/ 3 w 21600"/>
                <a:gd name="T71" fmla="*/ 0 h 21600"/>
                <a:gd name="T72" fmla="*/ 3 w 21600"/>
                <a:gd name="T73" fmla="*/ 1 h 21600"/>
                <a:gd name="T74" fmla="*/ 3 w 21600"/>
                <a:gd name="T75" fmla="*/ 1 h 21600"/>
                <a:gd name="T76" fmla="*/ 3 w 21600"/>
                <a:gd name="T77" fmla="*/ 0 h 21600"/>
                <a:gd name="T78" fmla="*/ 4 w 21600"/>
                <a:gd name="T79" fmla="*/ 0 h 21600"/>
                <a:gd name="T80" fmla="*/ 4 w 21600"/>
                <a:gd name="T81" fmla="*/ 1 h 21600"/>
                <a:gd name="T82" fmla="*/ 4 w 21600"/>
                <a:gd name="T83" fmla="*/ 1 h 21600"/>
                <a:gd name="T84" fmla="*/ 4 w 21600"/>
                <a:gd name="T85" fmla="*/ 1 h 21600"/>
                <a:gd name="T86" fmla="*/ 2 w 21600"/>
                <a:gd name="T87" fmla="*/ 3 h 21600"/>
                <a:gd name="T88" fmla="*/ 3 w 21600"/>
                <a:gd name="T89" fmla="*/ 3 h 21600"/>
                <a:gd name="T90" fmla="*/ 3 w 21600"/>
                <a:gd name="T91" fmla="*/ 2 h 21600"/>
                <a:gd name="T92" fmla="*/ 3 w 21600"/>
                <a:gd name="T93" fmla="*/ 2 h 21600"/>
                <a:gd name="T94" fmla="*/ 2 w 21600"/>
                <a:gd name="T95" fmla="*/ 2 h 21600"/>
                <a:gd name="T96" fmla="*/ 2 w 21600"/>
                <a:gd name="T97" fmla="*/ 2 h 21600"/>
                <a:gd name="T98" fmla="*/ 2 w 21600"/>
                <a:gd name="T99" fmla="*/ 2 h 21600"/>
                <a:gd name="T100" fmla="*/ 2 w 21600"/>
                <a:gd name="T101" fmla="*/ 3 h 21600"/>
                <a:gd name="T102" fmla="*/ 2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a:extLst/>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30" name="组合 49"/>
          <p:cNvGrpSpPr/>
          <p:nvPr/>
        </p:nvGrpSpPr>
        <p:grpSpPr>
          <a:xfrm>
            <a:off x="637780" y="2176572"/>
            <a:ext cx="410871" cy="412984"/>
            <a:chOff x="1823422" y="2731563"/>
            <a:chExt cx="547733" cy="550475"/>
          </a:xfrm>
        </p:grpSpPr>
        <p:sp>
          <p:nvSpPr>
            <p:cNvPr id="31" name="AutoShape 9"/>
            <p:cNvSpPr>
              <a:spLocks/>
            </p:cNvSpPr>
            <p:nvPr/>
          </p:nvSpPr>
          <p:spPr bwMode="auto">
            <a:xfrm>
              <a:off x="1823422"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w="57150" cap="flat" cmpd="sng" algn="ctr">
              <a:noFill/>
              <a:prstDash val="solid"/>
            </a:ln>
            <a:effectLst/>
          </p:spPr>
          <p:txBody>
            <a:bodyPr spcFirstLastPara="0" vert="horz" wrap="square" lIns="0" tIns="0" rIns="0" bIns="0" numCol="1" spcCol="1270" anchor="ctr" anchorCtr="0">
              <a:noAutofit/>
            </a:bodyPr>
            <a:lstStyle/>
            <a:p>
              <a:pPr algn="ctr" defTabSz="889156">
                <a:lnSpc>
                  <a:spcPct val="90000"/>
                </a:lnSpc>
                <a:spcAft>
                  <a:spcPct val="35000"/>
                </a:spcAft>
              </a:pPr>
              <a:endParaRPr lang="zh-CN" altLang="en-US" sz="27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32" name="AutoShape 16"/>
            <p:cNvSpPr>
              <a:spLocks/>
            </p:cNvSpPr>
            <p:nvPr/>
          </p:nvSpPr>
          <p:spPr bwMode="auto">
            <a:xfrm>
              <a:off x="1954381" y="2836688"/>
              <a:ext cx="297286" cy="298174"/>
            </a:xfrm>
            <a:custGeom>
              <a:avLst/>
              <a:gdLst>
                <a:gd name="T0" fmla="*/ 4 w 21376"/>
                <a:gd name="T1" fmla="*/ 4 h 21600"/>
                <a:gd name="T2" fmla="*/ 4 w 21376"/>
                <a:gd name="T3" fmla="*/ 4 h 21600"/>
                <a:gd name="T4" fmla="*/ 4 w 21376"/>
                <a:gd name="T5" fmla="*/ 4 h 21600"/>
                <a:gd name="T6" fmla="*/ 4 w 21376"/>
                <a:gd name="T7" fmla="*/ 5 h 21600"/>
                <a:gd name="T8" fmla="*/ 0 w 21376"/>
                <a:gd name="T9" fmla="*/ 5 h 21600"/>
                <a:gd name="T10" fmla="*/ 0 w 21376"/>
                <a:gd name="T11" fmla="*/ 4 h 21600"/>
                <a:gd name="T12" fmla="*/ 0 w 21376"/>
                <a:gd name="T13" fmla="*/ 4 h 21600"/>
                <a:gd name="T14" fmla="*/ 0 w 21376"/>
                <a:gd name="T15" fmla="*/ 4 h 21600"/>
                <a:gd name="T16" fmla="*/ 2 w 21376"/>
                <a:gd name="T17" fmla="*/ 2 h 21600"/>
                <a:gd name="T18" fmla="*/ 2 w 21376"/>
                <a:gd name="T19" fmla="*/ 0 h 21600"/>
                <a:gd name="T20" fmla="*/ 1 w 21376"/>
                <a:gd name="T21" fmla="*/ 0 h 21600"/>
                <a:gd name="T22" fmla="*/ 1 w 21376"/>
                <a:gd name="T23" fmla="*/ 0 h 21600"/>
                <a:gd name="T24" fmla="*/ 1 w 21376"/>
                <a:gd name="T25" fmla="*/ 0 h 21600"/>
                <a:gd name="T26" fmla="*/ 1 w 21376"/>
                <a:gd name="T27" fmla="*/ 0 h 21600"/>
                <a:gd name="T28" fmla="*/ 1 w 21376"/>
                <a:gd name="T29" fmla="*/ 0 h 21600"/>
                <a:gd name="T30" fmla="*/ 3 w 21376"/>
                <a:gd name="T31" fmla="*/ 0 h 21600"/>
                <a:gd name="T32" fmla="*/ 3 w 21376"/>
                <a:gd name="T33" fmla="*/ 0 h 21600"/>
                <a:gd name="T34" fmla="*/ 3 w 21376"/>
                <a:gd name="T35" fmla="*/ 0 h 21600"/>
                <a:gd name="T36" fmla="*/ 3 w 21376"/>
                <a:gd name="T37" fmla="*/ 0 h 21600"/>
                <a:gd name="T38" fmla="*/ 3 w 21376"/>
                <a:gd name="T39" fmla="*/ 0 h 21600"/>
                <a:gd name="T40" fmla="*/ 3 w 21376"/>
                <a:gd name="T41" fmla="*/ 0 h 21600"/>
                <a:gd name="T42" fmla="*/ 3 w 21376"/>
                <a:gd name="T43" fmla="*/ 2 h 21600"/>
                <a:gd name="T44" fmla="*/ 4 w 21376"/>
                <a:gd name="T45" fmla="*/ 4 h 21600"/>
                <a:gd name="T46" fmla="*/ 1 w 21376"/>
                <a:gd name="T47" fmla="*/ 3 h 21600"/>
                <a:gd name="T48" fmla="*/ 3 w 21376"/>
                <a:gd name="T49" fmla="*/ 3 h 21600"/>
                <a:gd name="T50" fmla="*/ 2 w 21376"/>
                <a:gd name="T51" fmla="*/ 2 h 21600"/>
                <a:gd name="T52" fmla="*/ 2 w 21376"/>
                <a:gd name="T53" fmla="*/ 0 h 21600"/>
                <a:gd name="T54" fmla="*/ 2 w 21376"/>
                <a:gd name="T55" fmla="*/ 0 h 21600"/>
                <a:gd name="T56" fmla="*/ 2 w 21376"/>
                <a:gd name="T57" fmla="*/ 2 h 21600"/>
                <a:gd name="T58" fmla="*/ 1 w 21376"/>
                <a:gd name="T59" fmla="*/ 3 h 21600"/>
                <a:gd name="T60" fmla="*/ 1 w 21376"/>
                <a:gd name="T61" fmla="*/ 3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a:extLst/>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34" name="组合 53"/>
          <p:cNvGrpSpPr/>
          <p:nvPr/>
        </p:nvGrpSpPr>
        <p:grpSpPr>
          <a:xfrm>
            <a:off x="3097267" y="3103634"/>
            <a:ext cx="410871" cy="413701"/>
            <a:chOff x="5102170" y="3967265"/>
            <a:chExt cx="547733" cy="551431"/>
          </a:xfrm>
        </p:grpSpPr>
        <p:sp>
          <p:nvSpPr>
            <p:cNvPr id="35" name="AutoShape 8"/>
            <p:cNvSpPr>
              <a:spLocks/>
            </p:cNvSpPr>
            <p:nvPr/>
          </p:nvSpPr>
          <p:spPr bwMode="auto">
            <a:xfrm>
              <a:off x="5102170"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4"/>
            </a:solidFill>
            <a:ln w="57150" cap="flat" cmpd="sng" algn="ctr">
              <a:noFill/>
              <a:prstDash val="solid"/>
            </a:ln>
            <a:effectLst/>
          </p:spPr>
          <p:txBody>
            <a:bodyPr spcFirstLastPara="0" vert="horz" wrap="square" lIns="0" tIns="0" rIns="0" bIns="0" numCol="1" spcCol="1270" anchor="ctr" anchorCtr="0">
              <a:noAutofit/>
            </a:bodyPr>
            <a:lstStyle/>
            <a:p>
              <a:pPr algn="ctr" defTabSz="889156">
                <a:lnSpc>
                  <a:spcPct val="90000"/>
                </a:lnSpc>
                <a:spcAft>
                  <a:spcPct val="35000"/>
                </a:spcAft>
              </a:pPr>
              <a:endParaRPr lang="zh-CN" altLang="en-US" sz="27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36" name="AutoShape 19"/>
            <p:cNvSpPr>
              <a:spLocks/>
            </p:cNvSpPr>
            <p:nvPr/>
          </p:nvSpPr>
          <p:spPr bwMode="auto">
            <a:xfrm>
              <a:off x="5215923" y="4076214"/>
              <a:ext cx="297286" cy="297219"/>
            </a:xfrm>
            <a:custGeom>
              <a:avLst/>
              <a:gdLst>
                <a:gd name="T0" fmla="*/ 4 w 21600"/>
                <a:gd name="T1" fmla="*/ 3 h 21600"/>
                <a:gd name="T2" fmla="*/ 4 w 21600"/>
                <a:gd name="T3" fmla="*/ 3 h 21600"/>
                <a:gd name="T4" fmla="*/ 4 w 21600"/>
                <a:gd name="T5" fmla="*/ 4 h 21600"/>
                <a:gd name="T6" fmla="*/ 3 w 21600"/>
                <a:gd name="T7" fmla="*/ 4 h 21600"/>
                <a:gd name="T8" fmla="*/ 3 w 21600"/>
                <a:gd name="T9" fmla="*/ 4 h 21600"/>
                <a:gd name="T10" fmla="*/ 2 w 21600"/>
                <a:gd name="T11" fmla="*/ 4 h 21600"/>
                <a:gd name="T12" fmla="*/ 0 w 21600"/>
                <a:gd name="T13" fmla="*/ 4 h 21600"/>
                <a:gd name="T14" fmla="*/ 0 w 21600"/>
                <a:gd name="T15" fmla="*/ 4 h 21600"/>
                <a:gd name="T16" fmla="*/ 0 w 21600"/>
                <a:gd name="T17" fmla="*/ 2 h 21600"/>
                <a:gd name="T18" fmla="*/ 1 w 21600"/>
                <a:gd name="T19" fmla="*/ 2 h 21600"/>
                <a:gd name="T20" fmla="*/ 2 w 21600"/>
                <a:gd name="T21" fmla="*/ 2 h 21600"/>
                <a:gd name="T22" fmla="*/ 2 w 21600"/>
                <a:gd name="T23" fmla="*/ 1 h 21600"/>
                <a:gd name="T24" fmla="*/ 2 w 21600"/>
                <a:gd name="T25" fmla="*/ 1 h 21600"/>
                <a:gd name="T26" fmla="*/ 2 w 21600"/>
                <a:gd name="T27" fmla="*/ 1 h 21600"/>
                <a:gd name="T28" fmla="*/ 2 w 21600"/>
                <a:gd name="T29" fmla="*/ 0 h 21600"/>
                <a:gd name="T30" fmla="*/ 3 w 21600"/>
                <a:gd name="T31" fmla="*/ 0 h 21600"/>
                <a:gd name="T32" fmla="*/ 3 w 21600"/>
                <a:gd name="T33" fmla="*/ 0 h 21600"/>
                <a:gd name="T34" fmla="*/ 3 w 21600"/>
                <a:gd name="T35" fmla="*/ 1 h 21600"/>
                <a:gd name="T36" fmla="*/ 3 w 21600"/>
                <a:gd name="T37" fmla="*/ 1 h 21600"/>
                <a:gd name="T38" fmla="*/ 4 w 21600"/>
                <a:gd name="T39" fmla="*/ 1 h 21600"/>
                <a:gd name="T40" fmla="*/ 4 w 21600"/>
                <a:gd name="T41" fmla="*/ 2 h 21600"/>
                <a:gd name="T42" fmla="*/ 4 w 21600"/>
                <a:gd name="T43" fmla="*/ 2 h 21600"/>
                <a:gd name="T44" fmla="*/ 4 w 21600"/>
                <a:gd name="T45" fmla="*/ 2 h 21600"/>
                <a:gd name="T46" fmla="*/ 1 w 21600"/>
                <a:gd name="T47" fmla="*/ 4 h 21600"/>
                <a:gd name="T48" fmla="*/ 1 w 21600"/>
                <a:gd name="T49" fmla="*/ 3 h 21600"/>
                <a:gd name="T50" fmla="*/ 1 w 21600"/>
                <a:gd name="T51" fmla="*/ 3 h 21600"/>
                <a:gd name="T52" fmla="*/ 1 w 21600"/>
                <a:gd name="T53" fmla="*/ 4 h 21600"/>
                <a:gd name="T54" fmla="*/ 4 w 21600"/>
                <a:gd name="T55" fmla="*/ 3 h 21600"/>
                <a:gd name="T56" fmla="*/ 4 w 21600"/>
                <a:gd name="T57" fmla="*/ 3 h 21600"/>
                <a:gd name="T58" fmla="*/ 4 w 21600"/>
                <a:gd name="T59" fmla="*/ 2 h 21600"/>
                <a:gd name="T60" fmla="*/ 4 w 21600"/>
                <a:gd name="T61" fmla="*/ 2 h 21600"/>
                <a:gd name="T62" fmla="*/ 4 w 21600"/>
                <a:gd name="T63" fmla="*/ 2 h 21600"/>
                <a:gd name="T64" fmla="*/ 3 w 21600"/>
                <a:gd name="T65" fmla="*/ 2 h 21600"/>
                <a:gd name="T66" fmla="*/ 3 w 21600"/>
                <a:gd name="T67" fmla="*/ 2 h 21600"/>
                <a:gd name="T68" fmla="*/ 3 w 21600"/>
                <a:gd name="T69" fmla="*/ 2 h 21600"/>
                <a:gd name="T70" fmla="*/ 3 w 21600"/>
                <a:gd name="T71" fmla="*/ 1 h 21600"/>
                <a:gd name="T72" fmla="*/ 3 w 21600"/>
                <a:gd name="T73" fmla="*/ 1 h 21600"/>
                <a:gd name="T74" fmla="*/ 3 w 21600"/>
                <a:gd name="T75" fmla="*/ 0 h 21600"/>
                <a:gd name="T76" fmla="*/ 3 w 21600"/>
                <a:gd name="T77" fmla="*/ 0 h 21600"/>
                <a:gd name="T78" fmla="*/ 3 w 21600"/>
                <a:gd name="T79" fmla="*/ 0 h 21600"/>
                <a:gd name="T80" fmla="*/ 3 w 21600"/>
                <a:gd name="T81" fmla="*/ 1 h 21600"/>
                <a:gd name="T82" fmla="*/ 2 w 21600"/>
                <a:gd name="T83" fmla="*/ 1 h 21600"/>
                <a:gd name="T84" fmla="*/ 2 w 21600"/>
                <a:gd name="T85" fmla="*/ 2 h 21600"/>
                <a:gd name="T86" fmla="*/ 2 w 21600"/>
                <a:gd name="T87" fmla="*/ 2 h 21600"/>
                <a:gd name="T88" fmla="*/ 1 w 21600"/>
                <a:gd name="T89" fmla="*/ 2 h 21600"/>
                <a:gd name="T90" fmla="*/ 2 w 21600"/>
                <a:gd name="T91" fmla="*/ 4 h 21600"/>
                <a:gd name="T92" fmla="*/ 3 w 21600"/>
                <a:gd name="T93" fmla="*/ 4 h 21600"/>
                <a:gd name="T94" fmla="*/ 3 w 21600"/>
                <a:gd name="T95" fmla="*/ 4 h 21600"/>
                <a:gd name="T96" fmla="*/ 4 w 21600"/>
                <a:gd name="T97" fmla="*/ 4 h 21600"/>
                <a:gd name="T98" fmla="*/ 4 w 21600"/>
                <a:gd name="T99" fmla="*/ 4 h 21600"/>
                <a:gd name="T100" fmla="*/ 4 w 21600"/>
                <a:gd name="T101" fmla="*/ 3 h 21600"/>
                <a:gd name="T102" fmla="*/ 4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a:extLst/>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38" name="组合 57"/>
          <p:cNvGrpSpPr/>
          <p:nvPr/>
        </p:nvGrpSpPr>
        <p:grpSpPr>
          <a:xfrm>
            <a:off x="2809727" y="2176570"/>
            <a:ext cx="410871" cy="412984"/>
            <a:chOff x="4718853" y="2731563"/>
            <a:chExt cx="547733" cy="550475"/>
          </a:xfrm>
        </p:grpSpPr>
        <p:sp>
          <p:nvSpPr>
            <p:cNvPr id="39" name="AutoShape 6"/>
            <p:cNvSpPr>
              <a:spLocks/>
            </p:cNvSpPr>
            <p:nvPr/>
          </p:nvSpPr>
          <p:spPr bwMode="auto">
            <a:xfrm>
              <a:off x="4718853"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3"/>
            </a:solidFill>
            <a:ln w="57150" cap="flat" cmpd="sng" algn="ctr">
              <a:noFill/>
              <a:prstDash val="solid"/>
            </a:ln>
            <a:effectLst/>
          </p:spPr>
          <p:txBody>
            <a:bodyPr spcFirstLastPara="0" vert="horz" wrap="square" lIns="0" tIns="0" rIns="0" bIns="0" numCol="1" spcCol="1270" anchor="ctr" anchorCtr="0">
              <a:noAutofit/>
            </a:bodyPr>
            <a:lstStyle/>
            <a:p>
              <a:pPr algn="ctr" defTabSz="889156">
                <a:lnSpc>
                  <a:spcPct val="90000"/>
                </a:lnSpc>
                <a:spcAft>
                  <a:spcPct val="35000"/>
                </a:spcAft>
              </a:pPr>
              <a:endParaRPr lang="zh-CN" altLang="en-US" sz="27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40" name="AutoShape 18"/>
            <p:cNvSpPr>
              <a:spLocks/>
            </p:cNvSpPr>
            <p:nvPr/>
          </p:nvSpPr>
          <p:spPr bwMode="auto">
            <a:xfrm>
              <a:off x="4827826" y="2859625"/>
              <a:ext cx="297286" cy="297219"/>
            </a:xfrm>
            <a:custGeom>
              <a:avLst/>
              <a:gdLst>
                <a:gd name="T0" fmla="*/ 4 w 21564"/>
                <a:gd name="T1" fmla="*/ 1 h 21600"/>
                <a:gd name="T2" fmla="*/ 4 w 21564"/>
                <a:gd name="T3" fmla="*/ 1 h 21600"/>
                <a:gd name="T4" fmla="*/ 4 w 21564"/>
                <a:gd name="T5" fmla="*/ 1 h 21600"/>
                <a:gd name="T6" fmla="*/ 4 w 21564"/>
                <a:gd name="T7" fmla="*/ 3 h 21600"/>
                <a:gd name="T8" fmla="*/ 4 w 21564"/>
                <a:gd name="T9" fmla="*/ 3 h 21600"/>
                <a:gd name="T10" fmla="*/ 4 w 21564"/>
                <a:gd name="T11" fmla="*/ 3 h 21600"/>
                <a:gd name="T12" fmla="*/ 1 w 21564"/>
                <a:gd name="T13" fmla="*/ 3 h 21600"/>
                <a:gd name="T14" fmla="*/ 1 w 21564"/>
                <a:gd name="T15" fmla="*/ 3 h 21600"/>
                <a:gd name="T16" fmla="*/ 2 w 21564"/>
                <a:gd name="T17" fmla="*/ 3 h 21600"/>
                <a:gd name="T18" fmla="*/ 2 w 21564"/>
                <a:gd name="T19" fmla="*/ 3 h 21600"/>
                <a:gd name="T20" fmla="*/ 4 w 21564"/>
                <a:gd name="T21" fmla="*/ 3 h 21600"/>
                <a:gd name="T22" fmla="*/ 4 w 21564"/>
                <a:gd name="T23" fmla="*/ 3 h 21600"/>
                <a:gd name="T24" fmla="*/ 4 w 21564"/>
                <a:gd name="T25" fmla="*/ 3 h 21600"/>
                <a:gd name="T26" fmla="*/ 4 w 21564"/>
                <a:gd name="T27" fmla="*/ 4 h 21600"/>
                <a:gd name="T28" fmla="*/ 4 w 21564"/>
                <a:gd name="T29" fmla="*/ 4 h 21600"/>
                <a:gd name="T30" fmla="*/ 4 w 21564"/>
                <a:gd name="T31" fmla="*/ 4 h 21600"/>
                <a:gd name="T32" fmla="*/ 3 w 21564"/>
                <a:gd name="T33" fmla="*/ 4 h 21600"/>
                <a:gd name="T34" fmla="*/ 2 w 21564"/>
                <a:gd name="T35" fmla="*/ 4 h 21600"/>
                <a:gd name="T36" fmla="*/ 1 w 21564"/>
                <a:gd name="T37" fmla="*/ 4 h 21600"/>
                <a:gd name="T38" fmla="*/ 1 w 21564"/>
                <a:gd name="T39" fmla="*/ 4 h 21600"/>
                <a:gd name="T40" fmla="*/ 1 w 21564"/>
                <a:gd name="T41" fmla="*/ 4 h 21600"/>
                <a:gd name="T42" fmla="*/ 1 w 21564"/>
                <a:gd name="T43" fmla="*/ 4 h 21600"/>
                <a:gd name="T44" fmla="*/ 1 w 21564"/>
                <a:gd name="T45" fmla="*/ 4 h 21600"/>
                <a:gd name="T46" fmla="*/ 1 w 21564"/>
                <a:gd name="T47" fmla="*/ 4 h 21600"/>
                <a:gd name="T48" fmla="*/ 1 w 21564"/>
                <a:gd name="T49" fmla="*/ 4 h 21600"/>
                <a:gd name="T50" fmla="*/ 1 w 21564"/>
                <a:gd name="T51" fmla="*/ 1 h 21600"/>
                <a:gd name="T52" fmla="*/ 1 w 21564"/>
                <a:gd name="T53" fmla="*/ 0 h 21600"/>
                <a:gd name="T54" fmla="*/ 1 w 21564"/>
                <a:gd name="T55" fmla="*/ 0 h 21600"/>
                <a:gd name="T56" fmla="*/ 0 w 21564"/>
                <a:gd name="T57" fmla="*/ 0 h 21600"/>
                <a:gd name="T58" fmla="*/ 0 w 21564"/>
                <a:gd name="T59" fmla="*/ 0 h 21600"/>
                <a:gd name="T60" fmla="*/ 0 w 21564"/>
                <a:gd name="T61" fmla="*/ 0 h 21600"/>
                <a:gd name="T62" fmla="*/ 0 w 21564"/>
                <a:gd name="T63" fmla="*/ 0 h 21600"/>
                <a:gd name="T64" fmla="*/ 1 w 21564"/>
                <a:gd name="T65" fmla="*/ 0 h 21600"/>
                <a:gd name="T66" fmla="*/ 1 w 21564"/>
                <a:gd name="T67" fmla="*/ 0 h 21600"/>
                <a:gd name="T68" fmla="*/ 1 w 21564"/>
                <a:gd name="T69" fmla="*/ 0 h 21600"/>
                <a:gd name="T70" fmla="*/ 1 w 21564"/>
                <a:gd name="T71" fmla="*/ 0 h 21600"/>
                <a:gd name="T72" fmla="*/ 1 w 21564"/>
                <a:gd name="T73" fmla="*/ 0 h 21600"/>
                <a:gd name="T74" fmla="*/ 1 w 21564"/>
                <a:gd name="T75" fmla="*/ 0 h 21600"/>
                <a:gd name="T76" fmla="*/ 1 w 21564"/>
                <a:gd name="T77" fmla="*/ 0 h 21600"/>
                <a:gd name="T78" fmla="*/ 1 w 21564"/>
                <a:gd name="T79" fmla="*/ 1 h 21600"/>
                <a:gd name="T80" fmla="*/ 4 w 21564"/>
                <a:gd name="T81" fmla="*/ 1 h 21600"/>
                <a:gd name="T82" fmla="*/ 4 w 21564"/>
                <a:gd name="T83" fmla="*/ 1 h 21600"/>
                <a:gd name="T84" fmla="*/ 1 w 21564"/>
                <a:gd name="T85" fmla="*/ 4 h 21600"/>
                <a:gd name="T86" fmla="*/ 1 w 21564"/>
                <a:gd name="T87" fmla="*/ 4 h 21600"/>
                <a:gd name="T88" fmla="*/ 2 w 21564"/>
                <a:gd name="T89" fmla="*/ 4 h 21600"/>
                <a:gd name="T90" fmla="*/ 2 w 21564"/>
                <a:gd name="T91" fmla="*/ 4 h 21600"/>
                <a:gd name="T92" fmla="*/ 2 w 21564"/>
                <a:gd name="T93" fmla="*/ 4 h 21600"/>
                <a:gd name="T94" fmla="*/ 2 w 21564"/>
                <a:gd name="T95" fmla="*/ 4 h 21600"/>
                <a:gd name="T96" fmla="*/ 2 w 21564"/>
                <a:gd name="T97" fmla="*/ 4 h 21600"/>
                <a:gd name="T98" fmla="*/ 1 w 21564"/>
                <a:gd name="T99" fmla="*/ 4 h 21600"/>
                <a:gd name="T100" fmla="*/ 1 w 21564"/>
                <a:gd name="T101" fmla="*/ 4 h 21600"/>
                <a:gd name="T102" fmla="*/ 3 w 21564"/>
                <a:gd name="T103" fmla="*/ 4 h 21600"/>
                <a:gd name="T104" fmla="*/ 3 w 21564"/>
                <a:gd name="T105" fmla="*/ 4 h 21600"/>
                <a:gd name="T106" fmla="*/ 3 w 21564"/>
                <a:gd name="T107" fmla="*/ 4 h 21600"/>
                <a:gd name="T108" fmla="*/ 3 w 21564"/>
                <a:gd name="T109" fmla="*/ 4 h 21600"/>
                <a:gd name="T110" fmla="*/ 4 w 21564"/>
                <a:gd name="T111" fmla="*/ 4 h 21600"/>
                <a:gd name="T112" fmla="*/ 3 w 21564"/>
                <a:gd name="T113" fmla="*/ 4 h 21600"/>
                <a:gd name="T114" fmla="*/ 3 w 21564"/>
                <a:gd name="T115" fmla="*/ 4 h 21600"/>
                <a:gd name="T116" fmla="*/ 3 w 21564"/>
                <a:gd name="T117" fmla="*/ 4 h 21600"/>
                <a:gd name="T118" fmla="*/ 3 w 21564"/>
                <a:gd name="T119" fmla="*/ 4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564" h="2160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a:extLst/>
          </p:spPr>
          <p:txBody>
            <a:bodyPr lIns="0" tIns="0" rIns="0" bIns="0"/>
            <a:lstStyle/>
            <a:p>
              <a:endParaRPr lang="zh-CN" altLang="en-US"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sp>
        <p:nvSpPr>
          <p:cNvPr id="7" name="TextBox 6"/>
          <p:cNvSpPr txBox="1"/>
          <p:nvPr/>
        </p:nvSpPr>
        <p:spPr>
          <a:xfrm>
            <a:off x="20162" y="271158"/>
            <a:ext cx="2608416"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计算机中的数据</a:t>
            </a:r>
            <a:endParaRPr lang="zh-CN" altLang="en-US" sz="2400" b="1" dirty="0">
              <a:solidFill>
                <a:schemeClr val="bg1"/>
              </a:solidFill>
              <a:latin typeface="微软雅黑" pitchFamily="34" charset="-122"/>
              <a:ea typeface="微软雅黑" pitchFamily="34" charset="-122"/>
            </a:endParaRPr>
          </a:p>
        </p:txBody>
      </p:sp>
      <p:sp>
        <p:nvSpPr>
          <p:cNvPr id="29" name="TextBox 28"/>
          <p:cNvSpPr txBox="1"/>
          <p:nvPr/>
        </p:nvSpPr>
        <p:spPr>
          <a:xfrm>
            <a:off x="3652156" y="988368"/>
            <a:ext cx="5241118" cy="2377588"/>
          </a:xfrm>
          <a:prstGeom prst="rect">
            <a:avLst/>
          </a:prstGeom>
          <a:noFill/>
        </p:spPr>
        <p:txBody>
          <a:bodyPr wrap="square" lIns="68594" tIns="34297" rIns="68594" bIns="34297" rtlCol="0">
            <a:spAutoFit/>
          </a:bodyPr>
          <a:lstStyle/>
          <a:p>
            <a:pPr>
              <a:lnSpc>
                <a:spcPct val="150000"/>
              </a:lnSpc>
            </a:pPr>
            <a:r>
              <a:rPr lang="zh-CN" altLang="en-US" sz="2000" b="1" dirty="0" smtClean="0">
                <a:latin typeface="微软雅黑" pitchFamily="34" charset="-122"/>
                <a:ea typeface="微软雅黑" pitchFamily="34" charset="-122"/>
              </a:rPr>
              <a:t>计算机中的数据：</a:t>
            </a:r>
            <a:r>
              <a:rPr lang="zh-CN" altLang="en-US" sz="2000" b="1" dirty="0" smtClean="0">
                <a:solidFill>
                  <a:srgbClr val="FF0000"/>
                </a:solidFill>
                <a:latin typeface="微软雅黑" pitchFamily="34" charset="-122"/>
                <a:ea typeface="微软雅黑" pitchFamily="34" charset="-122"/>
              </a:rPr>
              <a:t>二进制</a:t>
            </a:r>
            <a:endParaRPr lang="en-US" altLang="zh-CN" sz="2000" b="1" dirty="0" smtClean="0">
              <a:solidFill>
                <a:srgbClr val="FF0000"/>
              </a:solidFill>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二进制的优点：物理上容易实现，信息的存储更加容易</a:t>
            </a:r>
            <a:r>
              <a:rPr lang="zh-CN" altLang="en-US" sz="2000" b="1" dirty="0" smtClean="0">
                <a:latin typeface="微软雅黑" pitchFamily="34" charset="-122"/>
                <a:ea typeface="微软雅黑" pitchFamily="34" charset="-122"/>
              </a:rPr>
              <a:t>，可靠性</a:t>
            </a:r>
            <a:r>
              <a:rPr lang="zh-CN" altLang="en-US" sz="2000" b="1" dirty="0">
                <a:latin typeface="微软雅黑" pitchFamily="34" charset="-122"/>
                <a:ea typeface="微软雅黑" pitchFamily="34" charset="-122"/>
              </a:rPr>
              <a:t>强，运算简单，通用性强</a:t>
            </a:r>
          </a:p>
          <a:p>
            <a:pPr>
              <a:lnSpc>
                <a:spcPct val="150000"/>
              </a:lnSpc>
            </a:pPr>
            <a:endParaRPr lang="zh-CN" altLang="en-US" sz="2000" b="1" dirty="0" smtClean="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113" y="2571102"/>
            <a:ext cx="44577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48"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sp>
        <p:nvSpPr>
          <p:cNvPr id="50"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218086536"/>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75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100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750"/>
                                        <p:tgtEl>
                                          <p:spTgt spid="29"/>
                                        </p:tgtEl>
                                      </p:cBhvr>
                                    </p:animEffect>
                                    <p:anim calcmode="lin" valueType="num">
                                      <p:cBhvr>
                                        <p:cTn id="31" dur="750" fill="hold"/>
                                        <p:tgtEl>
                                          <p:spTgt spid="29"/>
                                        </p:tgtEl>
                                        <p:attrNameLst>
                                          <p:attrName>ppt_x</p:attrName>
                                        </p:attrNameLst>
                                      </p:cBhvr>
                                      <p:tavLst>
                                        <p:tav tm="0">
                                          <p:val>
                                            <p:strVal val="#ppt_x"/>
                                          </p:val>
                                        </p:tav>
                                        <p:tav tm="100000">
                                          <p:val>
                                            <p:strVal val="#ppt_x"/>
                                          </p:val>
                                        </p:tav>
                                      </p:tavLst>
                                    </p:anim>
                                    <p:anim calcmode="lin" valueType="num">
                                      <p:cBhvr>
                                        <p:cTn id="3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914559" y="1195080"/>
            <a:ext cx="7407594"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zh-CN" altLang="en-US" sz="2600" smtClean="0">
                <a:solidFill>
                  <a:srgbClr val="000000"/>
                </a:solidFill>
                <a:latin typeface="Microsoft Yahei"/>
                <a:ea typeface="Microsoft Yahei"/>
                <a:sym typeface="Microsoft Yahei"/>
              </a:rPr>
              <a:t>若已知一汉字的国标码是</a:t>
            </a:r>
            <a:r>
              <a:rPr lang="en-US" altLang="zh-CN" sz="2600" smtClean="0">
                <a:solidFill>
                  <a:srgbClr val="000000"/>
                </a:solidFill>
                <a:latin typeface="Microsoft Yahei"/>
                <a:ea typeface="Microsoft Yahei"/>
                <a:sym typeface="Microsoft Yahei"/>
              </a:rPr>
              <a:t>5E38H,</a:t>
            </a:r>
            <a:r>
              <a:rPr lang="zh-CN" altLang="en-US" sz="2600" smtClean="0">
                <a:solidFill>
                  <a:srgbClr val="000000"/>
                </a:solidFill>
                <a:latin typeface="Microsoft Yahei"/>
                <a:ea typeface="Microsoft Yahei"/>
                <a:sym typeface="Microsoft Yahei"/>
              </a:rPr>
              <a:t>则其内码是</a:t>
            </a:r>
            <a:r>
              <a:rPr lang="en-US" altLang="zh-CN" sz="2600" smtClean="0">
                <a:solidFill>
                  <a:srgbClr val="000000"/>
                </a:solidFill>
                <a:latin typeface="Microsoft Yahei"/>
                <a:ea typeface="Microsoft Yahei"/>
                <a:sym typeface="Microsoft Yahei"/>
              </a:rPr>
              <a:t>(  )</a:t>
            </a:r>
            <a:r>
              <a:rPr lang="zh-CN" altLang="en-US" sz="2600" smtClean="0">
                <a:solidFill>
                  <a:srgbClr val="000000"/>
                </a:solidFill>
                <a:latin typeface="Microsoft Yahei"/>
                <a:ea typeface="Microsoft Yahei"/>
                <a:sym typeface="Microsoft Yahei"/>
              </a:rPr>
              <a:t>。</a:t>
            </a:r>
            <a:endParaRPr lang="zh-CN" altLang="en-US" sz="2600">
              <a:solidFill>
                <a:srgbClr val="000000"/>
              </a:solidFill>
              <a:latin typeface="Microsoft Yahei"/>
              <a:ea typeface="Microsoft Yahei"/>
              <a:sym typeface="Microsoft Yahei"/>
            </a:endParaRPr>
          </a:p>
        </p:txBody>
      </p:sp>
      <p:sp>
        <p:nvSpPr>
          <p:cNvPr id="9" name="TextBox 8"/>
          <p:cNvSpPr txBox="1"/>
          <p:nvPr>
            <p:custDataLst>
              <p:tags r:id="rId3"/>
            </p:custDataLst>
          </p:nvPr>
        </p:nvSpPr>
        <p:spPr>
          <a:xfrm>
            <a:off x="1829117" y="2090192"/>
            <a:ext cx="137033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DEB8H</a:t>
            </a:r>
            <a:endParaRPr lang="zh-CN" altLang="en-US" sz="2600">
              <a:solidFill>
                <a:srgbClr val="000000"/>
              </a:solidFill>
              <a:latin typeface="Microsoft Yahei"/>
              <a:ea typeface="Microsoft Yahei"/>
              <a:sym typeface="Microsoft Yahei"/>
            </a:endParaRPr>
          </a:p>
        </p:txBody>
      </p:sp>
      <p:sp>
        <p:nvSpPr>
          <p:cNvPr id="10" name="椭圆 9"/>
          <p:cNvSpPr>
            <a:spLocks noChangeAspect="1"/>
          </p:cNvSpPr>
          <p:nvPr>
            <p:custDataLst>
              <p:tags r:id="rId4"/>
            </p:custDataLst>
          </p:nvPr>
        </p:nvSpPr>
        <p:spPr>
          <a:xfrm>
            <a:off x="1178897" y="2138427"/>
            <a:ext cx="385882" cy="385882"/>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1" name="TextBox 10"/>
          <p:cNvSpPr txBox="1"/>
          <p:nvPr>
            <p:custDataLst>
              <p:tags r:id="rId5"/>
            </p:custDataLst>
          </p:nvPr>
        </p:nvSpPr>
        <p:spPr>
          <a:xfrm>
            <a:off x="1829117" y="2733328"/>
            <a:ext cx="135604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DE38H</a:t>
            </a:r>
            <a:endParaRPr lang="zh-CN" altLang="en-US" sz="2600">
              <a:solidFill>
                <a:srgbClr val="000000"/>
              </a:solidFill>
              <a:latin typeface="Microsoft Yahei"/>
              <a:ea typeface="Microsoft Yahei"/>
              <a:sym typeface="Microsoft Yahei"/>
            </a:endParaRPr>
          </a:p>
        </p:txBody>
      </p:sp>
      <p:sp>
        <p:nvSpPr>
          <p:cNvPr id="12" name="椭圆 11"/>
          <p:cNvSpPr>
            <a:spLocks noChangeAspect="1"/>
          </p:cNvSpPr>
          <p:nvPr>
            <p:custDataLst>
              <p:tags r:id="rId6"/>
            </p:custDataLst>
          </p:nvPr>
        </p:nvSpPr>
        <p:spPr>
          <a:xfrm>
            <a:off x="1178897" y="2781563"/>
            <a:ext cx="385882" cy="385881"/>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TextBox 12"/>
          <p:cNvSpPr txBox="1"/>
          <p:nvPr>
            <p:custDataLst>
              <p:tags r:id="rId7"/>
            </p:custDataLst>
          </p:nvPr>
        </p:nvSpPr>
        <p:spPr>
          <a:xfrm>
            <a:off x="1829117" y="3376464"/>
            <a:ext cx="1313180"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5EB8H</a:t>
            </a:r>
            <a:endParaRPr lang="zh-CN" altLang="en-US" sz="2600">
              <a:solidFill>
                <a:srgbClr val="000000"/>
              </a:solidFill>
              <a:latin typeface="Microsoft Yahei"/>
              <a:ea typeface="Microsoft Yahei"/>
              <a:sym typeface="Microsoft Yahei"/>
            </a:endParaRPr>
          </a:p>
        </p:txBody>
      </p:sp>
      <p:sp>
        <p:nvSpPr>
          <p:cNvPr id="14" name="椭圆 13"/>
          <p:cNvSpPr>
            <a:spLocks noChangeAspect="1"/>
          </p:cNvSpPr>
          <p:nvPr>
            <p:custDataLst>
              <p:tags r:id="rId8"/>
            </p:custDataLst>
          </p:nvPr>
        </p:nvSpPr>
        <p:spPr>
          <a:xfrm>
            <a:off x="1178897" y="3424699"/>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TextBox 14"/>
          <p:cNvSpPr txBox="1"/>
          <p:nvPr>
            <p:custDataLst>
              <p:tags r:id="rId9"/>
            </p:custDataLst>
          </p:nvPr>
        </p:nvSpPr>
        <p:spPr>
          <a:xfrm>
            <a:off x="1829117" y="4019600"/>
            <a:ext cx="1298893" cy="487680"/>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14:hiddenLine>
            </a:ext>
          </a:extLst>
        </p:spPr>
        <p:txBody>
          <a:bodyPr vert="horz" wrap="square" rtlCol="0" anchor="ctr">
            <a:spAutoFit/>
          </a:bodyPr>
          <a:lstStyle/>
          <a:p>
            <a:r>
              <a:rPr lang="en-US" altLang="zh-CN" sz="2600" smtClean="0">
                <a:solidFill>
                  <a:srgbClr val="000000"/>
                </a:solidFill>
                <a:latin typeface="Microsoft Yahei"/>
                <a:ea typeface="Microsoft Yahei"/>
                <a:sym typeface="Microsoft Yahei"/>
              </a:rPr>
              <a:t>7E58H</a:t>
            </a:r>
            <a:endParaRPr lang="zh-CN" altLang="en-US" sz="2600">
              <a:solidFill>
                <a:srgbClr val="000000"/>
              </a:solidFill>
              <a:latin typeface="Microsoft Yahei"/>
              <a:ea typeface="Microsoft Yahei"/>
              <a:sym typeface="Microsoft Yahei"/>
            </a:endParaRPr>
          </a:p>
        </p:txBody>
      </p:sp>
      <p:sp>
        <p:nvSpPr>
          <p:cNvPr id="16" name="椭圆 15"/>
          <p:cNvSpPr>
            <a:spLocks noChangeAspect="1"/>
          </p:cNvSpPr>
          <p:nvPr>
            <p:custDataLst>
              <p:tags r:id="rId10"/>
            </p:custDataLst>
          </p:nvPr>
        </p:nvSpPr>
        <p:spPr>
          <a:xfrm>
            <a:off x="1178897" y="4067835"/>
            <a:ext cx="385882" cy="385881"/>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7" name="矩形 16"/>
          <p:cNvSpPr/>
          <p:nvPr>
            <p:custDataLst>
              <p:tags r:id="rId11"/>
            </p:custDataLst>
          </p:nvPr>
        </p:nvSpPr>
        <p:spPr>
          <a:xfrm>
            <a:off x="9526588" y="0"/>
            <a:ext cx="2881249" cy="5145088"/>
          </a:xfrm>
          <a:prstGeom prst="rect">
            <a:avLst/>
          </a:prstGeom>
          <a:solidFill>
            <a:srgbClr val="FFFFFF"/>
          </a:solidFill>
          <a:ln w="12700" cmpd="sng">
            <a:solidFill>
              <a:srgbClr val="9B9B9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TextBox 21"/>
          <p:cNvSpPr txBox="1"/>
          <p:nvPr>
            <p:custDataLst>
              <p:tags r:id="rId12"/>
            </p:custDataLst>
          </p:nvPr>
        </p:nvSpPr>
        <p:spPr>
          <a:xfrm>
            <a:off x="9615488" y="4660087"/>
            <a:ext cx="2703448" cy="646331"/>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23" name="TextBox 22"/>
          <p:cNvSpPr txBox="1"/>
          <p:nvPr>
            <p:custDataLst>
              <p:tags r:id="rId13"/>
            </p:custDataLst>
          </p:nvPr>
        </p:nvSpPr>
        <p:spPr>
          <a:xfrm>
            <a:off x="9780588" y="1270000"/>
            <a:ext cx="2373248" cy="1631216"/>
          </a:xfrm>
          <a:prstGeom prst="rect">
            <a:avLst/>
          </a:prstGeom>
          <a:noFill/>
        </p:spPr>
        <p:txBody>
          <a:bodyPr vert="horz" rtlCol="0" anchor="t" anchorCtr="0">
            <a:spAutoFit/>
          </a:bodyPr>
          <a:lstStyle/>
          <a:p>
            <a:r>
              <a:rPr lang="zh-CN" altLang="en-US" sz="2000" smtClean="0">
                <a:solidFill>
                  <a:srgbClr val="000000"/>
                </a:solidFill>
                <a:latin typeface="Microsoft Yahei"/>
                <a:ea typeface="Microsoft Yahei"/>
                <a:sym typeface="Microsoft Yahei"/>
              </a:rPr>
              <a:t>汉字的内码</a:t>
            </a:r>
            <a:r>
              <a:rPr lang="en-US" altLang="zh-CN" sz="2000" smtClean="0">
                <a:solidFill>
                  <a:srgbClr val="000000"/>
                </a:solidFill>
                <a:latin typeface="Microsoft Yahei"/>
                <a:ea typeface="Microsoft Yahei"/>
                <a:sym typeface="Microsoft Yahei"/>
              </a:rPr>
              <a:t>=</a:t>
            </a:r>
            <a:r>
              <a:rPr lang="zh-CN" altLang="en-US" sz="2000" smtClean="0">
                <a:solidFill>
                  <a:srgbClr val="000000"/>
                </a:solidFill>
                <a:latin typeface="Microsoft Yahei"/>
                <a:ea typeface="Microsoft Yahei"/>
                <a:sym typeface="Microsoft Yahei"/>
              </a:rPr>
              <a:t>汉字的国标码</a:t>
            </a:r>
            <a:r>
              <a:rPr lang="en-US" altLang="zh-CN" sz="2000" smtClean="0">
                <a:solidFill>
                  <a:srgbClr val="000000"/>
                </a:solidFill>
                <a:latin typeface="Microsoft Yahei"/>
                <a:ea typeface="Microsoft Yahei"/>
                <a:sym typeface="Microsoft Yahei"/>
              </a:rPr>
              <a:t>+8080H,</a:t>
            </a:r>
            <a:r>
              <a:rPr lang="zh-CN" altLang="en-US" sz="2000" smtClean="0">
                <a:solidFill>
                  <a:srgbClr val="000000"/>
                </a:solidFill>
                <a:latin typeface="Microsoft Yahei"/>
                <a:ea typeface="Microsoft Yahei"/>
                <a:sym typeface="Microsoft Yahei"/>
              </a:rPr>
              <a:t>此题内码</a:t>
            </a:r>
            <a:r>
              <a:rPr lang="en-US" altLang="zh-CN" sz="2000" smtClean="0">
                <a:solidFill>
                  <a:srgbClr val="000000"/>
                </a:solidFill>
                <a:latin typeface="Microsoft Yahei"/>
                <a:ea typeface="Microsoft Yahei"/>
                <a:sym typeface="Microsoft Yahei"/>
              </a:rPr>
              <a:t>=5E38H+8080H=DEB8H</a:t>
            </a:r>
            <a:r>
              <a:rPr lang="zh-CN" altLang="en-US" sz="2000" smtClean="0">
                <a:solidFill>
                  <a:srgbClr val="000000"/>
                </a:solidFill>
                <a:latin typeface="Microsoft Yahei"/>
                <a:ea typeface="Microsoft Yahei"/>
                <a:sym typeface="Microsoft Yahei"/>
              </a:rPr>
              <a:t>。</a:t>
            </a:r>
            <a:endParaRPr lang="zh-CN" altLang="en-US" sz="2000">
              <a:solidFill>
                <a:srgbClr val="000000"/>
              </a:solidFill>
              <a:latin typeface="Microsoft Yahei"/>
              <a:ea typeface="Microsoft Yahei"/>
              <a:sym typeface="Microsoft Yahei"/>
            </a:endParaRPr>
          </a:p>
        </p:txBody>
      </p:sp>
      <p:sp>
        <p:nvSpPr>
          <p:cNvPr id="24" name="圆角矩形 23"/>
          <p:cNvSpPr/>
          <p:nvPr>
            <p:custDataLst>
              <p:tags r:id="rId14"/>
            </p:custDataLst>
          </p:nvPr>
        </p:nvSpPr>
        <p:spPr>
          <a:xfrm>
            <a:off x="6687502" y="4662736"/>
            <a:ext cx="1157645" cy="308705"/>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26" name="组合 25"/>
          <p:cNvGrpSpPr/>
          <p:nvPr/>
        </p:nvGrpSpPr>
        <p:grpSpPr>
          <a:xfrm>
            <a:off x="8455362" y="4642386"/>
            <a:ext cx="418900" cy="233599"/>
            <a:chOff x="4786604" y="4304359"/>
            <a:chExt cx="837800" cy="467198"/>
          </a:xfrm>
        </p:grpSpPr>
        <p:grpSp>
          <p:nvGrpSpPr>
            <p:cNvPr id="27" name="组合 26"/>
            <p:cNvGrpSpPr/>
            <p:nvPr/>
          </p:nvGrpSpPr>
          <p:grpSpPr>
            <a:xfrm>
              <a:off x="5105359" y="4314661"/>
              <a:ext cx="519045" cy="356445"/>
              <a:chOff x="7096290" y="2850501"/>
              <a:chExt cx="1963066" cy="1348102"/>
            </a:xfrm>
          </p:grpSpPr>
          <p:sp>
            <p:nvSpPr>
              <p:cNvPr id="31" name="等腰三角形 7"/>
              <p:cNvSpPr/>
              <p:nvPr/>
            </p:nvSpPr>
            <p:spPr>
              <a:xfrm flipV="1">
                <a:off x="7444292" y="2850501"/>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32" name="梯形 31"/>
              <p:cNvSpPr/>
              <p:nvPr/>
            </p:nvSpPr>
            <p:spPr>
              <a:xfrm>
                <a:off x="7096290" y="4019946"/>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nvGrpSpPr>
            <p:cNvPr id="28" name="组合 27"/>
            <p:cNvGrpSpPr/>
            <p:nvPr/>
          </p:nvGrpSpPr>
          <p:grpSpPr>
            <a:xfrm>
              <a:off x="4786604" y="4304359"/>
              <a:ext cx="637510" cy="467198"/>
              <a:chOff x="4655364" y="3039335"/>
              <a:chExt cx="2322382" cy="1701954"/>
            </a:xfrm>
          </p:grpSpPr>
          <p:sp>
            <p:nvSpPr>
              <p:cNvPr id="29" name="等腰三角形 7"/>
              <p:cNvSpPr/>
              <p:nvPr/>
            </p:nvSpPr>
            <p:spPr>
              <a:xfrm flipV="1">
                <a:off x="4993351" y="3039335"/>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30" name="梯形 29"/>
              <p:cNvSpPr/>
              <p:nvPr/>
            </p:nvSpPr>
            <p:spPr>
              <a:xfrm>
                <a:off x="4655364" y="4529931"/>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sp>
        <p:nvSpPr>
          <p:cNvPr id="33" name="动作按钮: 自定义 32">
            <a:hlinkClick r:id="rId26" action="ppaction://hlinksldjump" highlightClick="1"/>
          </p:cNvPr>
          <p:cNvSpPr/>
          <p:nvPr/>
        </p:nvSpPr>
        <p:spPr>
          <a:xfrm>
            <a:off x="8389218" y="4537958"/>
            <a:ext cx="576064" cy="410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动作按钮: 自定义 33">
            <a:hlinkClick r:id="rId26" action="ppaction://hlinksldjump" highlightClick="1"/>
          </p:cNvPr>
          <p:cNvSpPr/>
          <p:nvPr/>
        </p:nvSpPr>
        <p:spPr>
          <a:xfrm>
            <a:off x="8434328" y="4548322"/>
            <a:ext cx="576064" cy="410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custDataLst>
              <p:tags r:id="rId15"/>
            </p:custDataLst>
          </p:nvPr>
        </p:nvGrpSpPr>
        <p:grpSpPr>
          <a:xfrm>
            <a:off x="0" y="0"/>
            <a:ext cx="9145588" cy="635000"/>
            <a:chOff x="0" y="0"/>
            <a:chExt cx="9145588" cy="635000"/>
          </a:xfrm>
        </p:grpSpPr>
        <p:sp>
          <p:nvSpPr>
            <p:cNvPr id="3" name="TitleBackground"/>
            <p:cNvSpPr/>
            <p:nvPr>
              <p:custDataLst>
                <p:tags r:id="rId21"/>
              </p:custDataLst>
            </p:nvPr>
          </p:nvSpPr>
          <p:spPr>
            <a:xfrm>
              <a:off x="0" y="0"/>
              <a:ext cx="914558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lorBlock"/>
            <p:cNvSpPr/>
            <p:nvPr>
              <p:custDataLst>
                <p:tags r:id="rId22"/>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ypeText"/>
            <p:cNvSpPr txBox="1"/>
            <p:nvPr>
              <p:custDataLst>
                <p:tags r:id="rId23"/>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6" name="TipText"/>
            <p:cNvSpPr txBox="1"/>
            <p:nvPr>
              <p:custDataLst>
                <p:tags r:id="rId24"/>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grpSp>
        <p:nvGrpSpPr>
          <p:cNvPr id="21" name="组合 20"/>
          <p:cNvGrpSpPr/>
          <p:nvPr>
            <p:custDataLst>
              <p:tags r:id="rId16"/>
            </p:custDataLst>
          </p:nvPr>
        </p:nvGrpSpPr>
        <p:grpSpPr>
          <a:xfrm>
            <a:off x="9539288" y="0"/>
            <a:ext cx="2855848" cy="647700"/>
            <a:chOff x="9539288" y="0"/>
            <a:chExt cx="2855848" cy="647700"/>
          </a:xfrm>
        </p:grpSpPr>
        <p:sp>
          <p:nvSpPr>
            <p:cNvPr id="18" name="RemarkBack"/>
            <p:cNvSpPr/>
            <p:nvPr>
              <p:custDataLst>
                <p:tags r:id="rId18"/>
              </p:custDataLst>
            </p:nvPr>
          </p:nvSpPr>
          <p:spPr>
            <a:xfrm>
              <a:off x="9539288" y="12700"/>
              <a:ext cx="2855848"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markBlock"/>
            <p:cNvSpPr/>
            <p:nvPr>
              <p:custDataLst>
                <p:tags r:id="rId19"/>
              </p:custDataLst>
            </p:nvPr>
          </p:nvSpPr>
          <p:spPr>
            <a:xfrm>
              <a:off x="9539288" y="1270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markTitleText"/>
            <p:cNvSpPr txBox="1"/>
            <p:nvPr>
              <p:custDataLst>
                <p:tags r:id="rId20"/>
              </p:custDataLst>
            </p:nvPr>
          </p:nvSpPr>
          <p:spPr>
            <a:xfrm>
              <a:off x="9780588" y="0"/>
              <a:ext cx="1905000" cy="635000"/>
            </a:xfrm>
            <a:prstGeom prst="rect">
              <a:avLst/>
            </a:prstGeom>
            <a:noFill/>
          </p:spPr>
          <p:txBody>
            <a:bodyPr vert="horz" wrap="none" rtlCol="0" anchor="ctr" anchorCtr="0">
              <a:noAutofit/>
            </a:bodyPr>
            <a:lstStyle/>
            <a:p>
              <a:r>
                <a:rPr lang="zh-CN" altLang="en-US" smtClean="0">
                  <a:solidFill>
                    <a:srgbClr val="000000"/>
                  </a:solidFill>
                  <a:latin typeface="Microsoft Yahei"/>
                  <a:ea typeface="Microsoft Yahei"/>
                  <a:sym typeface="Microsoft Yahei"/>
                </a:rPr>
                <a:t>答案解析</a:t>
              </a:r>
              <a:endParaRPr lang="zh-CN" altLang="en-US">
                <a:solidFill>
                  <a:srgbClr val="000000"/>
                </a:solidFill>
                <a:latin typeface="Microsoft Yahei"/>
                <a:ea typeface="Microsoft Yahei"/>
                <a:sym typeface="Microsoft Yahei"/>
              </a:endParaRPr>
            </a:p>
          </p:txBody>
        </p:sp>
      </p:grpSp>
      <p:pic>
        <p:nvPicPr>
          <p:cNvPr id="2" name="图片 1"/>
          <p:cNvPicPr>
            <a:picLocks/>
          </p:cNvPicPr>
          <p:nvPr>
            <p:custDataLst>
              <p:tags r:id="rId17"/>
            </p:custDataLst>
          </p:nvPr>
        </p:nvPicPr>
        <p:blipFill>
          <a:blip r:embed="rId27">
            <a:extLst>
              <a:ext uri="{28A0092B-C50C-407E-A947-70E740481C1C}">
                <a14:useLocalDpi xmlns:a14="http://schemas.microsoft.com/office/drawing/2010/main" val="0"/>
              </a:ext>
            </a:extLst>
          </a:blip>
          <a:stretch>
            <a:fillRect/>
          </a:stretch>
        </p:blipFill>
        <p:spPr>
          <a:xfrm>
            <a:off x="7596188" y="63500"/>
            <a:ext cx="1422400" cy="508000"/>
          </a:xfrm>
          <a:prstGeom prst="rect">
            <a:avLst/>
          </a:prstGeom>
        </p:spPr>
      </p:pic>
    </p:spTree>
    <p:custDataLst>
      <p:tags r:id="rId1"/>
    </p:custDataLst>
    <p:extLst>
      <p:ext uri="{BB962C8B-B14F-4D97-AF65-F5344CB8AC3E}">
        <p14:creationId xmlns:p14="http://schemas.microsoft.com/office/powerpoint/2010/main" val="1101566803"/>
      </p:ext>
    </p:extLst>
  </p:cSld>
  <p:clrMapOvr>
    <a:masterClrMapping/>
  </p:clrMapOvr>
  <p:transition spd="med" advClick="0" advTm="0">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计算机中数据单位</a:t>
            </a:r>
            <a:endParaRPr lang="zh-CN" altLang="en-US" sz="2400" b="1" dirty="0">
              <a:solidFill>
                <a:schemeClr val="bg1"/>
              </a:solidFill>
              <a:latin typeface="微软雅黑" pitchFamily="34" charset="-122"/>
              <a:ea typeface="微软雅黑" pitchFamily="34" charset="-122"/>
            </a:endParaRPr>
          </a:p>
        </p:txBody>
      </p:sp>
      <p:sp>
        <p:nvSpPr>
          <p:cNvPr id="6" name="动作按钮: 自定义 5">
            <a:hlinkClick r:id="rId3" action="ppaction://hlinksldjump" highlightClick="1"/>
          </p:cNvPr>
          <p:cNvSpPr/>
          <p:nvPr/>
        </p:nvSpPr>
        <p:spPr>
          <a:xfrm>
            <a:off x="8389218" y="4537958"/>
            <a:ext cx="576064" cy="410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24"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25"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sp>
        <p:nvSpPr>
          <p:cNvPr id="26"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26"/>
          <p:cNvSpPr txBox="1"/>
          <p:nvPr/>
        </p:nvSpPr>
        <p:spPr>
          <a:xfrm>
            <a:off x="3551493" y="916360"/>
            <a:ext cx="5358236" cy="4685912"/>
          </a:xfrm>
          <a:prstGeom prst="rect">
            <a:avLst/>
          </a:prstGeom>
          <a:noFill/>
        </p:spPr>
        <p:txBody>
          <a:bodyPr wrap="square" lIns="68594" tIns="34297" rIns="68594" bIns="34297" rtlCol="0">
            <a:spAutoFit/>
          </a:bodyPr>
          <a:lstStyle/>
          <a:p>
            <a:pPr>
              <a:lnSpc>
                <a:spcPct val="150000"/>
              </a:lnSpc>
            </a:pPr>
            <a:r>
              <a:rPr lang="zh-CN" altLang="en-US" sz="2000" b="1" dirty="0">
                <a:solidFill>
                  <a:srgbClr val="FF0000"/>
                </a:solidFill>
                <a:latin typeface="微软雅黑" pitchFamily="34" charset="-122"/>
                <a:ea typeface="微软雅黑" pitchFamily="34" charset="-122"/>
              </a:rPr>
              <a:t>位</a:t>
            </a:r>
            <a:r>
              <a:rPr lang="en-US" altLang="zh-CN" sz="2000" b="1" dirty="0">
                <a:solidFill>
                  <a:srgbClr val="FF0000"/>
                </a:solidFill>
                <a:latin typeface="微软雅黑" pitchFamily="34" charset="-122"/>
                <a:ea typeface="微软雅黑" pitchFamily="34" charset="-122"/>
              </a:rPr>
              <a:t>(bit</a:t>
            </a:r>
            <a:r>
              <a:rPr lang="en-US" altLang="zh-CN" sz="2000" b="1" dirty="0" smtClean="0">
                <a:solidFill>
                  <a:srgbClr val="FF0000"/>
                </a:solidFill>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a:t>
            </a:r>
            <a:r>
              <a:rPr lang="zh-CN" altLang="en-US" sz="2000" b="1" dirty="0" smtClean="0">
                <a:solidFill>
                  <a:srgbClr val="FF0000"/>
                </a:solidFill>
                <a:latin typeface="微软雅黑" pitchFamily="34" charset="-122"/>
                <a:ea typeface="微软雅黑" pitchFamily="34" charset="-122"/>
              </a:rPr>
              <a:t>最小</a:t>
            </a:r>
            <a:r>
              <a:rPr lang="zh-CN" altLang="en-US" sz="2000" b="1" dirty="0">
                <a:latin typeface="微软雅黑" pitchFamily="34" charset="-122"/>
                <a:ea typeface="微软雅黑" pitchFamily="34" charset="-122"/>
              </a:rPr>
              <a:t>单位。在计算机技术中用二进制表示数据，</a:t>
            </a:r>
            <a:r>
              <a:rPr lang="en-US" altLang="zh-CN" sz="2000" b="1" dirty="0">
                <a:solidFill>
                  <a:srgbClr val="FF0000"/>
                </a:solidFill>
                <a:latin typeface="微软雅黑" pitchFamily="34" charset="-122"/>
                <a:ea typeface="微软雅黑" pitchFamily="34" charset="-122"/>
              </a:rPr>
              <a:t>1</a:t>
            </a:r>
            <a:r>
              <a:rPr lang="zh-CN" altLang="en-US" sz="2000" b="1" dirty="0">
                <a:solidFill>
                  <a:srgbClr val="FF0000"/>
                </a:solidFill>
                <a:latin typeface="微软雅黑" pitchFamily="34" charset="-122"/>
                <a:ea typeface="微软雅黑" pitchFamily="34" charset="-122"/>
              </a:rPr>
              <a:t>位</a:t>
            </a:r>
            <a:r>
              <a:rPr lang="zh-CN" altLang="en-US" sz="2000" b="1" dirty="0">
                <a:latin typeface="微软雅黑" pitchFamily="34" charset="-122"/>
                <a:ea typeface="微软雅黑" pitchFamily="34" charset="-122"/>
              </a:rPr>
              <a:t>数据只能表示</a:t>
            </a:r>
            <a:r>
              <a:rPr lang="en-US" altLang="zh-CN" sz="2000" b="1" dirty="0" smtClean="0">
                <a:solidFill>
                  <a:srgbClr val="FF0000"/>
                </a:solidFill>
                <a:latin typeface="微软雅黑" pitchFamily="34" charset="-122"/>
                <a:ea typeface="微软雅黑" pitchFamily="34" charset="-122"/>
              </a:rPr>
              <a:t>0</a:t>
            </a:r>
            <a:r>
              <a:rPr lang="zh-CN" altLang="en-US" sz="2000" b="1" dirty="0" smtClean="0">
                <a:solidFill>
                  <a:srgbClr val="FF0000"/>
                </a:solidFill>
                <a:latin typeface="微软雅黑" pitchFamily="34" charset="-122"/>
                <a:ea typeface="微软雅黑" pitchFamily="34" charset="-122"/>
              </a:rPr>
              <a:t>或</a:t>
            </a:r>
            <a:r>
              <a:rPr lang="en-US" altLang="zh-CN" sz="2000" b="1" dirty="0" smtClean="0">
                <a:solidFill>
                  <a:srgbClr val="FF0000"/>
                </a:solidFill>
                <a:latin typeface="微软雅黑" pitchFamily="34" charset="-122"/>
                <a:ea typeface="微软雅黑" pitchFamily="34" charset="-122"/>
              </a:rPr>
              <a:t>1</a:t>
            </a:r>
            <a:r>
              <a:rPr lang="zh-CN" altLang="en-US" sz="2000" b="1" dirty="0">
                <a:latin typeface="微软雅黑" pitchFamily="34" charset="-122"/>
                <a:ea typeface="微软雅黑" pitchFamily="34" charset="-122"/>
              </a:rPr>
              <a:t>两种代码</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nSpc>
                <a:spcPct val="150000"/>
              </a:lnSpc>
            </a:pPr>
            <a:r>
              <a:rPr lang="zh-CN" altLang="en-US" sz="2000" b="1" dirty="0" smtClean="0">
                <a:solidFill>
                  <a:srgbClr val="FF0000"/>
                </a:solidFill>
                <a:latin typeface="微软雅黑" pitchFamily="34" charset="-122"/>
                <a:ea typeface="微软雅黑" pitchFamily="34" charset="-122"/>
              </a:rPr>
              <a:t>字节</a:t>
            </a:r>
            <a:r>
              <a:rPr lang="en-US" altLang="zh-CN" sz="2000" b="1" dirty="0" smtClean="0">
                <a:solidFill>
                  <a:srgbClr val="FF0000"/>
                </a:solidFill>
                <a:latin typeface="微软雅黑" pitchFamily="34" charset="-122"/>
                <a:ea typeface="微软雅黑" pitchFamily="34" charset="-122"/>
              </a:rPr>
              <a:t>(Byte)</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1</a:t>
            </a:r>
            <a:r>
              <a:rPr lang="zh-CN" altLang="en-US" sz="2000" b="1" dirty="0" smtClean="0">
                <a:latin typeface="微软雅黑" pitchFamily="34" charset="-122"/>
                <a:ea typeface="微软雅黑" pitchFamily="34" charset="-122"/>
              </a:rPr>
              <a:t>字节由</a:t>
            </a:r>
            <a:r>
              <a:rPr lang="en-US" altLang="zh-CN" sz="2000" b="1" dirty="0">
                <a:latin typeface="微软雅黑" pitchFamily="34" charset="-122"/>
                <a:ea typeface="微软雅黑" pitchFamily="34" charset="-122"/>
              </a:rPr>
              <a:t>8</a:t>
            </a:r>
            <a:r>
              <a:rPr lang="zh-CN" altLang="en-US" sz="2000" b="1" dirty="0" smtClean="0">
                <a:latin typeface="微软雅黑" pitchFamily="34" charset="-122"/>
                <a:ea typeface="微软雅黑" pitchFamily="34" charset="-122"/>
              </a:rPr>
              <a:t>位二进制数</a:t>
            </a:r>
            <a:r>
              <a:rPr lang="zh-CN" altLang="en-US" sz="2000" b="1" dirty="0">
                <a:latin typeface="微软雅黑" pitchFamily="34" charset="-122"/>
                <a:ea typeface="微软雅黑" pitchFamily="34" charset="-122"/>
              </a:rPr>
              <a:t>字组成</a:t>
            </a:r>
            <a:r>
              <a:rPr lang="zh-CN" altLang="en-US" sz="2000" b="1" dirty="0" smtClean="0">
                <a:latin typeface="微软雅黑" pitchFamily="34" charset="-122"/>
                <a:ea typeface="微软雅黑" pitchFamily="34" charset="-122"/>
              </a:rPr>
              <a:t>。储器容量以</a:t>
            </a:r>
            <a:r>
              <a:rPr lang="zh-CN" altLang="en-US" sz="2000" b="1" dirty="0">
                <a:latin typeface="微软雅黑" pitchFamily="34" charset="-122"/>
                <a:ea typeface="微软雅黑" pitchFamily="34" charset="-122"/>
              </a:rPr>
              <a:t>字节为单位</a:t>
            </a:r>
            <a:r>
              <a:rPr lang="en-US" altLang="zh-CN" sz="2000" b="1" dirty="0">
                <a:latin typeface="微软雅黑" pitchFamily="34" charset="-122"/>
                <a:ea typeface="微软雅黑" pitchFamily="34" charset="-122"/>
              </a:rPr>
              <a:t>(Byte, </a:t>
            </a:r>
            <a:r>
              <a:rPr lang="en-US" altLang="zh-CN" sz="2000" b="1" dirty="0">
                <a:solidFill>
                  <a:srgbClr val="FF0000"/>
                </a:solidFill>
                <a:latin typeface="微软雅黑" pitchFamily="34" charset="-122"/>
                <a:ea typeface="微软雅黑" pitchFamily="34" charset="-122"/>
              </a:rPr>
              <a:t>B</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来描述</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nSpc>
                <a:spcPct val="150000"/>
              </a:lnSpc>
            </a:pPr>
            <a:r>
              <a:rPr lang="en-US" altLang="zh-CN" sz="2000" b="1" dirty="0" smtClean="0">
                <a:latin typeface="微软雅黑" pitchFamily="34" charset="-122"/>
                <a:ea typeface="微软雅黑" pitchFamily="34" charset="-122"/>
              </a:rPr>
              <a:t>        </a:t>
            </a:r>
            <a:r>
              <a:rPr lang="en-US" altLang="zh-CN" sz="2000" b="1" dirty="0" smtClean="0">
                <a:solidFill>
                  <a:srgbClr val="FF0000"/>
                </a:solidFill>
                <a:latin typeface="微软雅黑" pitchFamily="34" charset="-122"/>
                <a:ea typeface="微软雅黑" pitchFamily="34" charset="-122"/>
              </a:rPr>
              <a:t>1B=8bit</a:t>
            </a:r>
            <a:endParaRPr lang="zh-CN" altLang="en-US" sz="2000" b="1" dirty="0">
              <a:solidFill>
                <a:srgbClr val="FF0000"/>
              </a:solidFill>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        千字节  </a:t>
            </a:r>
            <a:r>
              <a:rPr lang="en-US" altLang="zh-CN" sz="2000" b="1" dirty="0">
                <a:latin typeface="微软雅黑" pitchFamily="34" charset="-122"/>
                <a:ea typeface="微软雅黑" pitchFamily="34" charset="-122"/>
              </a:rPr>
              <a:t>1</a:t>
            </a:r>
            <a:r>
              <a:rPr lang="en-US" altLang="zh-CN" sz="2000" b="1" dirty="0">
                <a:solidFill>
                  <a:srgbClr val="FF0000"/>
                </a:solidFill>
                <a:latin typeface="微软雅黑" pitchFamily="34" charset="-122"/>
                <a:ea typeface="微软雅黑" pitchFamily="34" charset="-122"/>
              </a:rPr>
              <a:t>KB</a:t>
            </a:r>
            <a:r>
              <a:rPr lang="en-US" altLang="zh-CN" sz="2000" b="1" dirty="0">
                <a:latin typeface="微软雅黑" pitchFamily="34" charset="-122"/>
                <a:ea typeface="微软雅黑" pitchFamily="34" charset="-122"/>
              </a:rPr>
              <a:t> = 1024B = 2</a:t>
            </a:r>
            <a:r>
              <a:rPr lang="en-US" altLang="zh-CN" sz="2000" b="1" baseline="30000" dirty="0">
                <a:latin typeface="微软雅黑" pitchFamily="34" charset="-122"/>
                <a:ea typeface="微软雅黑" pitchFamily="34" charset="-122"/>
              </a:rPr>
              <a:t>10</a:t>
            </a:r>
            <a:r>
              <a:rPr lang="en-US" altLang="zh-CN" sz="2000" b="1" dirty="0">
                <a:latin typeface="微软雅黑" pitchFamily="34" charset="-122"/>
                <a:ea typeface="微软雅黑" pitchFamily="34" charset="-122"/>
              </a:rPr>
              <a:t>B</a:t>
            </a:r>
          </a:p>
          <a:p>
            <a:pPr>
              <a:lnSpc>
                <a:spcPct val="150000"/>
              </a:lnSpc>
            </a:pPr>
            <a:r>
              <a:rPr lang="en-US" altLang="zh-CN"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兆字节  </a:t>
            </a:r>
            <a:r>
              <a:rPr lang="en-US" altLang="zh-CN" sz="2000" b="1" dirty="0">
                <a:latin typeface="微软雅黑" pitchFamily="34" charset="-122"/>
                <a:ea typeface="微软雅黑" pitchFamily="34" charset="-122"/>
              </a:rPr>
              <a:t>1</a:t>
            </a:r>
            <a:r>
              <a:rPr lang="en-US" altLang="zh-CN" sz="2000" b="1" dirty="0">
                <a:solidFill>
                  <a:srgbClr val="FF0000"/>
                </a:solidFill>
                <a:latin typeface="微软雅黑" pitchFamily="34" charset="-122"/>
                <a:ea typeface="微软雅黑" pitchFamily="34" charset="-122"/>
              </a:rPr>
              <a:t>MB</a:t>
            </a:r>
            <a:r>
              <a:rPr lang="en-US" altLang="zh-CN" sz="2000" b="1" dirty="0">
                <a:latin typeface="微软雅黑" pitchFamily="34" charset="-122"/>
                <a:ea typeface="微软雅黑" pitchFamily="34" charset="-122"/>
              </a:rPr>
              <a:t> = 1024KB = 2</a:t>
            </a:r>
            <a:r>
              <a:rPr lang="en-US" altLang="zh-CN" sz="2000" b="1" baseline="30000" dirty="0">
                <a:latin typeface="微软雅黑" pitchFamily="34" charset="-122"/>
                <a:ea typeface="微软雅黑" pitchFamily="34" charset="-122"/>
              </a:rPr>
              <a:t>20</a:t>
            </a:r>
            <a:r>
              <a:rPr lang="en-US" altLang="zh-CN" sz="2000" b="1" dirty="0">
                <a:latin typeface="微软雅黑" pitchFamily="34" charset="-122"/>
                <a:ea typeface="微软雅黑" pitchFamily="34" charset="-122"/>
              </a:rPr>
              <a:t>B</a:t>
            </a:r>
          </a:p>
          <a:p>
            <a:pPr>
              <a:lnSpc>
                <a:spcPct val="150000"/>
              </a:lnSpc>
            </a:pPr>
            <a:r>
              <a:rPr lang="en-US" altLang="zh-CN"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吉字节  </a:t>
            </a:r>
            <a:r>
              <a:rPr lang="en-US" altLang="zh-CN" sz="2000" b="1" dirty="0">
                <a:latin typeface="微软雅黑" pitchFamily="34" charset="-122"/>
                <a:ea typeface="微软雅黑" pitchFamily="34" charset="-122"/>
              </a:rPr>
              <a:t>1</a:t>
            </a:r>
            <a:r>
              <a:rPr lang="en-US" altLang="zh-CN" sz="2000" b="1" dirty="0">
                <a:solidFill>
                  <a:srgbClr val="FF0000"/>
                </a:solidFill>
                <a:latin typeface="微软雅黑" pitchFamily="34" charset="-122"/>
                <a:ea typeface="微软雅黑" pitchFamily="34" charset="-122"/>
              </a:rPr>
              <a:t>GB</a:t>
            </a:r>
            <a:r>
              <a:rPr lang="en-US" altLang="zh-CN" sz="2000" b="1" dirty="0">
                <a:latin typeface="微软雅黑" pitchFamily="34" charset="-122"/>
                <a:ea typeface="微软雅黑" pitchFamily="34" charset="-122"/>
              </a:rPr>
              <a:t> = 1024MB = 2</a:t>
            </a:r>
            <a:r>
              <a:rPr lang="en-US" altLang="zh-CN" sz="2000" b="1" baseline="30000" dirty="0">
                <a:latin typeface="微软雅黑" pitchFamily="34" charset="-122"/>
                <a:ea typeface="微软雅黑" pitchFamily="34" charset="-122"/>
              </a:rPr>
              <a:t>30</a:t>
            </a:r>
            <a:r>
              <a:rPr lang="en-US" altLang="zh-CN" sz="2000" b="1" dirty="0">
                <a:latin typeface="微软雅黑" pitchFamily="34" charset="-122"/>
                <a:ea typeface="微软雅黑" pitchFamily="34" charset="-122"/>
              </a:rPr>
              <a:t>B</a:t>
            </a:r>
          </a:p>
          <a:p>
            <a:pPr>
              <a:lnSpc>
                <a:spcPct val="150000"/>
              </a:lnSpc>
            </a:pPr>
            <a:r>
              <a:rPr lang="en-US" altLang="zh-CN"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太字节  </a:t>
            </a:r>
            <a:r>
              <a:rPr lang="en-US" altLang="zh-CN" sz="2000" b="1" dirty="0">
                <a:latin typeface="微软雅黑" pitchFamily="34" charset="-122"/>
                <a:ea typeface="微软雅黑" pitchFamily="34" charset="-122"/>
              </a:rPr>
              <a:t>1</a:t>
            </a:r>
            <a:r>
              <a:rPr lang="en-US" altLang="zh-CN" sz="2000" b="1" dirty="0">
                <a:solidFill>
                  <a:srgbClr val="FF0000"/>
                </a:solidFill>
                <a:latin typeface="微软雅黑" pitchFamily="34" charset="-122"/>
                <a:ea typeface="微软雅黑" pitchFamily="34" charset="-122"/>
              </a:rPr>
              <a:t>TB</a:t>
            </a:r>
            <a:r>
              <a:rPr lang="en-US" altLang="zh-CN" sz="2000" b="1" dirty="0">
                <a:latin typeface="微软雅黑" pitchFamily="34" charset="-122"/>
                <a:ea typeface="微软雅黑" pitchFamily="34" charset="-122"/>
              </a:rPr>
              <a:t> = 1024GB = 2</a:t>
            </a:r>
            <a:r>
              <a:rPr lang="en-US" altLang="zh-CN" sz="2000" b="1" baseline="30000" dirty="0">
                <a:latin typeface="微软雅黑" pitchFamily="34" charset="-122"/>
                <a:ea typeface="微软雅黑" pitchFamily="34" charset="-122"/>
              </a:rPr>
              <a:t>40</a:t>
            </a:r>
            <a:r>
              <a:rPr lang="en-US" altLang="zh-CN" sz="2000" b="1" dirty="0">
                <a:latin typeface="微软雅黑" pitchFamily="34" charset="-122"/>
                <a:ea typeface="微软雅黑" pitchFamily="34" charset="-122"/>
              </a:rPr>
              <a:t>B</a:t>
            </a:r>
          </a:p>
          <a:p>
            <a:pPr>
              <a:lnSpc>
                <a:spcPct val="150000"/>
              </a:lnSpc>
            </a:pPr>
            <a:endParaRPr lang="zh-CN" altLang="en-US" sz="2000" b="1" dirty="0">
              <a:latin typeface="微软雅黑" pitchFamily="34" charset="-122"/>
              <a:ea typeface="微软雅黑" pitchFamily="34" charset="-122"/>
            </a:endParaRPr>
          </a:p>
        </p:txBody>
      </p:sp>
      <p:sp>
        <p:nvSpPr>
          <p:cNvPr id="28" name="Rectangle 2"/>
          <p:cNvSpPr/>
          <p:nvPr/>
        </p:nvSpPr>
        <p:spPr>
          <a:xfrm>
            <a:off x="275972" y="988368"/>
            <a:ext cx="2582691" cy="1750131"/>
          </a:xfrm>
          <a:prstGeom prst="ellipse">
            <a:avLst/>
          </a:prstGeom>
          <a:blipFill dpi="0" rotWithShape="1">
            <a:blip r:embed="rId4" cstate="print"/>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a:defRPr/>
            </a:pPr>
            <a:endParaRPr lang="en-US" dirty="0">
              <a:solidFill>
                <a:schemeClr val="bg1">
                  <a:lumMod val="50000"/>
                </a:schemeClr>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30" y="2205608"/>
            <a:ext cx="2590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57448980"/>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750"/>
                                        <p:tgtEl>
                                          <p:spTgt spid="27">
                                            <p:txEl>
                                              <p:pRg st="0" end="0"/>
                                            </p:txEl>
                                          </p:spTgt>
                                        </p:tgtEl>
                                      </p:cBhvr>
                                    </p:animEffect>
                                    <p:anim calcmode="lin" valueType="num">
                                      <p:cBhvr>
                                        <p:cTn id="13"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Effect transition="in" filter="fade">
                                      <p:cBhvr>
                                        <p:cTn id="19" dur="750"/>
                                        <p:tgtEl>
                                          <p:spTgt spid="27">
                                            <p:txEl>
                                              <p:pRg st="1" end="1"/>
                                            </p:txEl>
                                          </p:spTgt>
                                        </p:tgtEl>
                                      </p:cBhvr>
                                    </p:animEffect>
                                    <p:anim calcmode="lin" valueType="num">
                                      <p:cBhvr>
                                        <p:cTn id="20" dur="75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21" dur="75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xEl>
                                              <p:pRg st="2" end="2"/>
                                            </p:txEl>
                                          </p:spTgt>
                                        </p:tgtEl>
                                        <p:attrNameLst>
                                          <p:attrName>style.visibility</p:attrName>
                                        </p:attrNameLst>
                                      </p:cBhvr>
                                      <p:to>
                                        <p:strVal val="visible"/>
                                      </p:to>
                                    </p:set>
                                    <p:animEffect transition="in" filter="fade">
                                      <p:cBhvr>
                                        <p:cTn id="26" dur="750"/>
                                        <p:tgtEl>
                                          <p:spTgt spid="27">
                                            <p:txEl>
                                              <p:pRg st="2" end="2"/>
                                            </p:txEl>
                                          </p:spTgt>
                                        </p:tgtEl>
                                      </p:cBhvr>
                                    </p:animEffect>
                                    <p:anim calcmode="lin" valueType="num">
                                      <p:cBhvr>
                                        <p:cTn id="27" dur="75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8" dur="75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animEffect transition="in" filter="fade">
                                      <p:cBhvr>
                                        <p:cTn id="33" dur="750"/>
                                        <p:tgtEl>
                                          <p:spTgt spid="27">
                                            <p:txEl>
                                              <p:pRg st="3" end="3"/>
                                            </p:txEl>
                                          </p:spTgt>
                                        </p:tgtEl>
                                      </p:cBhvr>
                                    </p:animEffect>
                                    <p:anim calcmode="lin" valueType="num">
                                      <p:cBhvr>
                                        <p:cTn id="34" dur="75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35" dur="75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
                                            <p:txEl>
                                              <p:pRg st="4" end="4"/>
                                            </p:txEl>
                                          </p:spTgt>
                                        </p:tgtEl>
                                        <p:attrNameLst>
                                          <p:attrName>style.visibility</p:attrName>
                                        </p:attrNameLst>
                                      </p:cBhvr>
                                      <p:to>
                                        <p:strVal val="visible"/>
                                      </p:to>
                                    </p:set>
                                    <p:animEffect transition="in" filter="fade">
                                      <p:cBhvr>
                                        <p:cTn id="40" dur="750"/>
                                        <p:tgtEl>
                                          <p:spTgt spid="27">
                                            <p:txEl>
                                              <p:pRg st="4" end="4"/>
                                            </p:txEl>
                                          </p:spTgt>
                                        </p:tgtEl>
                                      </p:cBhvr>
                                    </p:animEffect>
                                    <p:anim calcmode="lin" valueType="num">
                                      <p:cBhvr>
                                        <p:cTn id="41" dur="750" fill="hold"/>
                                        <p:tgtEl>
                                          <p:spTgt spid="27">
                                            <p:txEl>
                                              <p:pRg st="4" end="4"/>
                                            </p:txEl>
                                          </p:spTgt>
                                        </p:tgtEl>
                                        <p:attrNameLst>
                                          <p:attrName>ppt_x</p:attrName>
                                        </p:attrNameLst>
                                      </p:cBhvr>
                                      <p:tavLst>
                                        <p:tav tm="0">
                                          <p:val>
                                            <p:strVal val="#ppt_x"/>
                                          </p:val>
                                        </p:tav>
                                        <p:tav tm="100000">
                                          <p:val>
                                            <p:strVal val="#ppt_x"/>
                                          </p:val>
                                        </p:tav>
                                      </p:tavLst>
                                    </p:anim>
                                    <p:anim calcmode="lin" valueType="num">
                                      <p:cBhvr>
                                        <p:cTn id="42" dur="750" fill="hold"/>
                                        <p:tgtEl>
                                          <p:spTgt spid="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7">
                                            <p:txEl>
                                              <p:pRg st="5" end="5"/>
                                            </p:txEl>
                                          </p:spTgt>
                                        </p:tgtEl>
                                        <p:attrNameLst>
                                          <p:attrName>style.visibility</p:attrName>
                                        </p:attrNameLst>
                                      </p:cBhvr>
                                      <p:to>
                                        <p:strVal val="visible"/>
                                      </p:to>
                                    </p:set>
                                    <p:animEffect transition="in" filter="fade">
                                      <p:cBhvr>
                                        <p:cTn id="47" dur="750"/>
                                        <p:tgtEl>
                                          <p:spTgt spid="27">
                                            <p:txEl>
                                              <p:pRg st="5" end="5"/>
                                            </p:txEl>
                                          </p:spTgt>
                                        </p:tgtEl>
                                      </p:cBhvr>
                                    </p:animEffect>
                                    <p:anim calcmode="lin" valueType="num">
                                      <p:cBhvr>
                                        <p:cTn id="48" dur="750" fill="hold"/>
                                        <p:tgtEl>
                                          <p:spTgt spid="27">
                                            <p:txEl>
                                              <p:pRg st="5" end="5"/>
                                            </p:txEl>
                                          </p:spTgt>
                                        </p:tgtEl>
                                        <p:attrNameLst>
                                          <p:attrName>ppt_x</p:attrName>
                                        </p:attrNameLst>
                                      </p:cBhvr>
                                      <p:tavLst>
                                        <p:tav tm="0">
                                          <p:val>
                                            <p:strVal val="#ppt_x"/>
                                          </p:val>
                                        </p:tav>
                                        <p:tav tm="100000">
                                          <p:val>
                                            <p:strVal val="#ppt_x"/>
                                          </p:val>
                                        </p:tav>
                                      </p:tavLst>
                                    </p:anim>
                                    <p:anim calcmode="lin" valueType="num">
                                      <p:cBhvr>
                                        <p:cTn id="49" dur="750" fill="hold"/>
                                        <p:tgtEl>
                                          <p:spTgt spid="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7">
                                            <p:txEl>
                                              <p:pRg st="6" end="6"/>
                                            </p:txEl>
                                          </p:spTgt>
                                        </p:tgtEl>
                                        <p:attrNameLst>
                                          <p:attrName>style.visibility</p:attrName>
                                        </p:attrNameLst>
                                      </p:cBhvr>
                                      <p:to>
                                        <p:strVal val="visible"/>
                                      </p:to>
                                    </p:set>
                                    <p:animEffect transition="in" filter="fade">
                                      <p:cBhvr>
                                        <p:cTn id="54" dur="750"/>
                                        <p:tgtEl>
                                          <p:spTgt spid="27">
                                            <p:txEl>
                                              <p:pRg st="6" end="6"/>
                                            </p:txEl>
                                          </p:spTgt>
                                        </p:tgtEl>
                                      </p:cBhvr>
                                    </p:animEffect>
                                    <p:anim calcmode="lin" valueType="num">
                                      <p:cBhvr>
                                        <p:cTn id="55" dur="750" fill="hold"/>
                                        <p:tgtEl>
                                          <p:spTgt spid="27">
                                            <p:txEl>
                                              <p:pRg st="6" end="6"/>
                                            </p:txEl>
                                          </p:spTgt>
                                        </p:tgtEl>
                                        <p:attrNameLst>
                                          <p:attrName>ppt_x</p:attrName>
                                        </p:attrNameLst>
                                      </p:cBhvr>
                                      <p:tavLst>
                                        <p:tav tm="0">
                                          <p:val>
                                            <p:strVal val="#ppt_x"/>
                                          </p:val>
                                        </p:tav>
                                        <p:tav tm="100000">
                                          <p:val>
                                            <p:strVal val="#ppt_x"/>
                                          </p:val>
                                        </p:tav>
                                      </p:tavLst>
                                    </p:anim>
                                    <p:anim calcmode="lin" valueType="num">
                                      <p:cBhvr>
                                        <p:cTn id="56" dur="750" fill="hold"/>
                                        <p:tgtEl>
                                          <p:spTgt spid="2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 y="2946532"/>
            <a:ext cx="5736982" cy="221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计算机中数据单位</a:t>
            </a:r>
            <a:endParaRPr lang="zh-CN" altLang="en-US" sz="2400" b="1" dirty="0">
              <a:solidFill>
                <a:schemeClr val="bg1"/>
              </a:solidFill>
              <a:latin typeface="微软雅黑" pitchFamily="34" charset="-122"/>
              <a:ea typeface="微软雅黑" pitchFamily="34" charset="-122"/>
            </a:endParaRPr>
          </a:p>
        </p:txBody>
      </p:sp>
      <p:grpSp>
        <p:nvGrpSpPr>
          <p:cNvPr id="5" name="组合 4"/>
          <p:cNvGrpSpPr/>
          <p:nvPr/>
        </p:nvGrpSpPr>
        <p:grpSpPr>
          <a:xfrm>
            <a:off x="8455362" y="4642386"/>
            <a:ext cx="418900" cy="233599"/>
            <a:chOff x="4786604" y="4304359"/>
            <a:chExt cx="837800" cy="467198"/>
          </a:xfrm>
        </p:grpSpPr>
        <p:grpSp>
          <p:nvGrpSpPr>
            <p:cNvPr id="4" name="组合 3"/>
            <p:cNvGrpSpPr/>
            <p:nvPr/>
          </p:nvGrpSpPr>
          <p:grpSpPr>
            <a:xfrm>
              <a:off x="5105359" y="4314661"/>
              <a:ext cx="519045" cy="356445"/>
              <a:chOff x="7096290" y="2850501"/>
              <a:chExt cx="1963066" cy="1348102"/>
            </a:xfrm>
          </p:grpSpPr>
          <p:sp>
            <p:nvSpPr>
              <p:cNvPr id="41" name="等腰三角形 7"/>
              <p:cNvSpPr/>
              <p:nvPr/>
            </p:nvSpPr>
            <p:spPr>
              <a:xfrm flipV="1">
                <a:off x="7444292" y="2850501"/>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44" name="梯形 43"/>
              <p:cNvSpPr/>
              <p:nvPr/>
            </p:nvSpPr>
            <p:spPr>
              <a:xfrm>
                <a:off x="7096290" y="4019946"/>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nvGrpSpPr>
            <p:cNvPr id="3" name="组合 2"/>
            <p:cNvGrpSpPr/>
            <p:nvPr/>
          </p:nvGrpSpPr>
          <p:grpSpPr>
            <a:xfrm>
              <a:off x="4786604" y="4304359"/>
              <a:ext cx="637510" cy="467198"/>
              <a:chOff x="4655364" y="3039335"/>
              <a:chExt cx="2322382" cy="1701954"/>
            </a:xfrm>
          </p:grpSpPr>
          <p:sp>
            <p:nvSpPr>
              <p:cNvPr id="37" name="等腰三角形 7"/>
              <p:cNvSpPr/>
              <p:nvPr/>
            </p:nvSpPr>
            <p:spPr>
              <a:xfrm flipV="1">
                <a:off x="4993351" y="3039335"/>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43" name="梯形 42"/>
              <p:cNvSpPr/>
              <p:nvPr/>
            </p:nvSpPr>
            <p:spPr>
              <a:xfrm>
                <a:off x="4655364" y="4529931"/>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grpSp>
      <p:sp>
        <p:nvSpPr>
          <p:cNvPr id="6" name="动作按钮: 自定义 5">
            <a:hlinkClick r:id="rId4" action="ppaction://hlinksldjump" highlightClick="1"/>
          </p:cNvPr>
          <p:cNvSpPr/>
          <p:nvPr/>
        </p:nvSpPr>
        <p:spPr>
          <a:xfrm>
            <a:off x="8389218" y="4537958"/>
            <a:ext cx="576064" cy="410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动作按钮: 自定义 46">
            <a:hlinkClick r:id="rId4" action="ppaction://hlinksldjump" highlightClick="1"/>
          </p:cNvPr>
          <p:cNvSpPr/>
          <p:nvPr/>
        </p:nvSpPr>
        <p:spPr>
          <a:xfrm>
            <a:off x="8434328" y="4548322"/>
            <a:ext cx="576064" cy="410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24"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25"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sp>
        <p:nvSpPr>
          <p:cNvPr id="26"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26"/>
          <p:cNvSpPr txBox="1"/>
          <p:nvPr/>
        </p:nvSpPr>
        <p:spPr>
          <a:xfrm>
            <a:off x="3551493" y="916360"/>
            <a:ext cx="5358236" cy="2513331"/>
          </a:xfrm>
          <a:prstGeom prst="rect">
            <a:avLst/>
          </a:prstGeom>
          <a:noFill/>
        </p:spPr>
        <p:txBody>
          <a:bodyPr wrap="square" lIns="68594" tIns="34297" rIns="68594" bIns="34297" rtlCol="0">
            <a:spAutoFit/>
          </a:bodyPr>
          <a:lstStyle/>
          <a:p>
            <a:pPr>
              <a:lnSpc>
                <a:spcPct val="150000"/>
              </a:lnSpc>
            </a:pPr>
            <a:r>
              <a:rPr lang="zh-CN" altLang="en-US" b="1" dirty="0" smtClean="0">
                <a:solidFill>
                  <a:srgbClr val="FF0000"/>
                </a:solidFill>
                <a:latin typeface="微软雅黑" pitchFamily="34" charset="-122"/>
                <a:ea typeface="微软雅黑" pitchFamily="34" charset="-122"/>
              </a:rPr>
              <a:t>字长</a:t>
            </a:r>
            <a:r>
              <a:rPr lang="zh-CN" altLang="en-US" b="1" dirty="0" smtClean="0">
                <a:latin typeface="微软雅黑" pitchFamily="34" charset="-122"/>
                <a:ea typeface="微软雅黑" pitchFamily="34" charset="-122"/>
              </a:rPr>
              <a:t>：是</a:t>
            </a:r>
            <a:r>
              <a:rPr lang="zh-CN" altLang="en-US" b="1" dirty="0">
                <a:latin typeface="微软雅黑" pitchFamily="34" charset="-122"/>
                <a:ea typeface="微软雅黑" pitchFamily="34" charset="-122"/>
              </a:rPr>
              <a:t>指计算机一次能够同时处理的二进制位</a:t>
            </a:r>
            <a:r>
              <a:rPr lang="zh-CN" altLang="en-US" b="1" dirty="0" smtClean="0">
                <a:latin typeface="微软雅黑" pitchFamily="34" charset="-122"/>
                <a:ea typeface="微软雅黑" pitchFamily="34" charset="-122"/>
              </a:rPr>
              <a:t>数。字长</a:t>
            </a:r>
            <a:r>
              <a:rPr lang="zh-CN" altLang="en-US" b="1" dirty="0">
                <a:latin typeface="微软雅黑" pitchFamily="34" charset="-122"/>
                <a:ea typeface="微软雅黑" pitchFamily="34" charset="-122"/>
              </a:rPr>
              <a:t>是计算机</a:t>
            </a:r>
            <a:r>
              <a:rPr lang="en-US" altLang="zh-CN" b="1" dirty="0">
                <a:latin typeface="微软雅黑" pitchFamily="34" charset="-122"/>
                <a:ea typeface="微软雅黑" pitchFamily="34" charset="-122"/>
              </a:rPr>
              <a:t>(CPU)</a:t>
            </a:r>
            <a:r>
              <a:rPr lang="zh-CN" altLang="en-US" b="1" dirty="0">
                <a:latin typeface="微软雅黑" pitchFamily="34" charset="-122"/>
                <a:ea typeface="微软雅黑" pitchFamily="34" charset="-122"/>
              </a:rPr>
              <a:t>的一个</a:t>
            </a:r>
            <a:r>
              <a:rPr lang="zh-CN" altLang="en-US" b="1" dirty="0">
                <a:solidFill>
                  <a:srgbClr val="FF0000"/>
                </a:solidFill>
                <a:latin typeface="微软雅黑" pitchFamily="34" charset="-122"/>
                <a:ea typeface="微软雅黑" pitchFamily="34" charset="-122"/>
              </a:rPr>
              <a:t>重要指标</a:t>
            </a:r>
            <a:r>
              <a:rPr lang="zh-CN" altLang="en-US" b="1" dirty="0">
                <a:latin typeface="微软雅黑" pitchFamily="34" charset="-122"/>
                <a:ea typeface="微软雅黑" pitchFamily="34" charset="-122"/>
              </a:rPr>
              <a:t>，直接反映一台计算机的计算能力和运算精度。</a:t>
            </a:r>
            <a:r>
              <a:rPr lang="zh-CN" altLang="en-US" b="1" dirty="0">
                <a:solidFill>
                  <a:srgbClr val="FF0000"/>
                </a:solidFill>
                <a:latin typeface="微软雅黑" pitchFamily="34" charset="-122"/>
                <a:ea typeface="微软雅黑" pitchFamily="34" charset="-122"/>
              </a:rPr>
              <a:t>字长越长，计算机的处理能力通常越强</a:t>
            </a:r>
            <a:r>
              <a:rPr lang="zh-CN" altLang="en-US" b="1" dirty="0">
                <a:latin typeface="微软雅黑" pitchFamily="34" charset="-122"/>
                <a:ea typeface="微软雅黑" pitchFamily="34" charset="-122"/>
              </a:rPr>
              <a:t>。</a:t>
            </a:r>
          </a:p>
          <a:p>
            <a:pPr>
              <a:lnSpc>
                <a:spcPct val="150000"/>
              </a:lnSpc>
            </a:pPr>
            <a:r>
              <a:rPr lang="zh-CN" altLang="en-US" b="1" dirty="0">
                <a:latin typeface="微软雅黑" pitchFamily="34" charset="-122"/>
                <a:ea typeface="微软雅黑" pitchFamily="34" charset="-122"/>
              </a:rPr>
              <a:t>字长是字节的整倍数，如</a:t>
            </a:r>
            <a:r>
              <a:rPr lang="en-US" altLang="zh-CN" b="1" dirty="0">
                <a:latin typeface="微软雅黑" pitchFamily="34" charset="-122"/>
                <a:ea typeface="微软雅黑" pitchFamily="34" charset="-122"/>
              </a:rPr>
              <a:t>8</a:t>
            </a:r>
            <a:r>
              <a:rPr lang="zh-CN" altLang="en-US" b="1" dirty="0">
                <a:latin typeface="微软雅黑" pitchFamily="34" charset="-122"/>
                <a:ea typeface="微软雅黑" pitchFamily="34" charset="-122"/>
              </a:rPr>
              <a:t>位、</a:t>
            </a:r>
            <a:r>
              <a:rPr lang="en-US" altLang="zh-CN" b="1" dirty="0">
                <a:latin typeface="微软雅黑" pitchFamily="34" charset="-122"/>
                <a:ea typeface="微软雅黑" pitchFamily="34" charset="-122"/>
              </a:rPr>
              <a:t>16</a:t>
            </a:r>
            <a:r>
              <a:rPr lang="zh-CN" altLang="en-US" b="1" dirty="0">
                <a:latin typeface="微软雅黑" pitchFamily="34" charset="-122"/>
                <a:ea typeface="微软雅黑" pitchFamily="34" charset="-122"/>
              </a:rPr>
              <a:t>位、</a:t>
            </a:r>
            <a:r>
              <a:rPr lang="en-US" altLang="zh-CN" b="1" dirty="0">
                <a:latin typeface="微软雅黑" pitchFamily="34" charset="-122"/>
                <a:ea typeface="微软雅黑" pitchFamily="34" charset="-122"/>
              </a:rPr>
              <a:t>32</a:t>
            </a:r>
            <a:r>
              <a:rPr lang="zh-CN" altLang="en-US" b="1" dirty="0">
                <a:latin typeface="微软雅黑" pitchFamily="34" charset="-122"/>
                <a:ea typeface="微软雅黑" pitchFamily="34" charset="-122"/>
              </a:rPr>
              <a:t>位，发展到今天微型机的</a:t>
            </a:r>
            <a:r>
              <a:rPr lang="en-US" altLang="zh-CN" b="1" dirty="0">
                <a:latin typeface="微软雅黑" pitchFamily="34" charset="-122"/>
                <a:ea typeface="微软雅黑" pitchFamily="34" charset="-122"/>
              </a:rPr>
              <a:t>64</a:t>
            </a:r>
            <a:r>
              <a:rPr lang="zh-CN" altLang="en-US" b="1" dirty="0">
                <a:latin typeface="微软雅黑" pitchFamily="34" charset="-122"/>
                <a:ea typeface="微软雅黑" pitchFamily="34" charset="-122"/>
              </a:rPr>
              <a:t>位，大型机</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巨型机已达</a:t>
            </a:r>
            <a:r>
              <a:rPr lang="en-US" altLang="zh-CN" b="1" dirty="0">
                <a:latin typeface="微软雅黑" pitchFamily="34" charset="-122"/>
                <a:ea typeface="微软雅黑" pitchFamily="34" charset="-122"/>
              </a:rPr>
              <a:t>128</a:t>
            </a:r>
            <a:r>
              <a:rPr lang="zh-CN" altLang="en-US" b="1" dirty="0">
                <a:latin typeface="微软雅黑" pitchFamily="34" charset="-122"/>
                <a:ea typeface="微软雅黑" pitchFamily="34" charset="-122"/>
              </a:rPr>
              <a:t>位。</a:t>
            </a:r>
          </a:p>
        </p:txBody>
      </p:sp>
      <p:sp>
        <p:nvSpPr>
          <p:cNvPr id="28" name="Rectangle 2"/>
          <p:cNvSpPr/>
          <p:nvPr/>
        </p:nvSpPr>
        <p:spPr>
          <a:xfrm>
            <a:off x="275972" y="988368"/>
            <a:ext cx="2582691" cy="1750131"/>
          </a:xfrm>
          <a:prstGeom prst="ellipse">
            <a:avLst/>
          </a:prstGeom>
          <a:blipFill dpi="0" rotWithShape="1">
            <a:blip r:embed="rId5" cstate="print"/>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a:defRPr/>
            </a:pPr>
            <a:endParaRPr lang="en-US" dirty="0">
              <a:solidFill>
                <a:schemeClr val="bg1">
                  <a:lumMod val="50000"/>
                </a:schemeClr>
              </a:solidFill>
            </a:endParaRPr>
          </a:p>
        </p:txBody>
      </p:sp>
    </p:spTree>
    <p:extLst>
      <p:ext uri="{BB962C8B-B14F-4D97-AF65-F5344CB8AC3E}">
        <p14:creationId xmlns:p14="http://schemas.microsoft.com/office/powerpoint/2010/main" val="4048275969"/>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750"/>
                                        <p:tgtEl>
                                          <p:spTgt spid="27">
                                            <p:txEl>
                                              <p:pRg st="0" end="0"/>
                                            </p:txEl>
                                          </p:spTgt>
                                        </p:tgtEl>
                                      </p:cBhvr>
                                    </p:animEffect>
                                    <p:anim calcmode="lin" valueType="num">
                                      <p:cBhvr>
                                        <p:cTn id="13"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42" presetClass="entr" presetSubtype="0" fill="hold" grpId="0" nodeType="afterEffect">
                                  <p:stCondLst>
                                    <p:cond delay="0"/>
                                  </p:stCondLst>
                                  <p:childTnLst>
                                    <p:set>
                                      <p:cBhvr>
                                        <p:cTn id="17" dur="1" fill="hold">
                                          <p:stCondLst>
                                            <p:cond delay="0"/>
                                          </p:stCondLst>
                                        </p:cTn>
                                        <p:tgtEl>
                                          <p:spTgt spid="27">
                                            <p:txEl>
                                              <p:pRg st="1" end="1"/>
                                            </p:txEl>
                                          </p:spTgt>
                                        </p:tgtEl>
                                        <p:attrNameLst>
                                          <p:attrName>style.visibility</p:attrName>
                                        </p:attrNameLst>
                                      </p:cBhvr>
                                      <p:to>
                                        <p:strVal val="visible"/>
                                      </p:to>
                                    </p:set>
                                    <p:animEffect transition="in" filter="fade">
                                      <p:cBhvr>
                                        <p:cTn id="18" dur="750"/>
                                        <p:tgtEl>
                                          <p:spTgt spid="27">
                                            <p:txEl>
                                              <p:pRg st="1" end="1"/>
                                            </p:txEl>
                                          </p:spTgt>
                                        </p:tgtEl>
                                      </p:cBhvr>
                                    </p:animEffect>
                                    <p:anim calcmode="lin" valueType="num">
                                      <p:cBhvr>
                                        <p:cTn id="19" dur="75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20" dur="75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数制</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2844602" y="988368"/>
            <a:ext cx="6084676" cy="3762583"/>
          </a:xfrm>
          <a:prstGeom prst="rect">
            <a:avLst/>
          </a:prstGeom>
          <a:noFill/>
        </p:spPr>
        <p:txBody>
          <a:bodyPr wrap="square" lIns="68594" tIns="34297" rIns="68594" bIns="34297" rtlCol="0">
            <a:spAutoFit/>
          </a:bodyPr>
          <a:lstStyle/>
          <a:p>
            <a:pPr>
              <a:lnSpc>
                <a:spcPct val="150000"/>
              </a:lnSpc>
            </a:pPr>
            <a:r>
              <a:rPr lang="zh-CN" altLang="en-US" sz="2000" b="1" dirty="0" smtClean="0">
                <a:solidFill>
                  <a:srgbClr val="FF0000"/>
                </a:solidFill>
                <a:latin typeface="微软雅黑" pitchFamily="34" charset="-122"/>
                <a:ea typeface="微软雅黑" pitchFamily="34" charset="-122"/>
              </a:rPr>
              <a:t>数制</a:t>
            </a:r>
            <a:r>
              <a:rPr lang="zh-CN" altLang="en-US" sz="2000" b="1" dirty="0" smtClean="0">
                <a:latin typeface="微软雅黑" pitchFamily="34" charset="-122"/>
                <a:ea typeface="微软雅黑" pitchFamily="34" charset="-122"/>
              </a:rPr>
              <a:t>：是</a:t>
            </a:r>
            <a:r>
              <a:rPr lang="zh-CN" altLang="en-US" sz="2000" b="1" dirty="0">
                <a:latin typeface="微软雅黑" pitchFamily="34" charset="-122"/>
                <a:ea typeface="微软雅黑" pitchFamily="34" charset="-122"/>
              </a:rPr>
              <a:t>指用一组固定的符号和统一的规则来表示数值的方法。</a:t>
            </a:r>
            <a:r>
              <a:rPr lang="zh-CN" altLang="en-US" sz="2000" b="1" dirty="0">
                <a:solidFill>
                  <a:srgbClr val="FF0000"/>
                </a:solidFill>
                <a:latin typeface="微软雅黑" pitchFamily="34" charset="-122"/>
                <a:ea typeface="微软雅黑" pitchFamily="34" charset="-122"/>
              </a:rPr>
              <a:t>按进位的方法进行计数</a:t>
            </a:r>
            <a:r>
              <a:rPr lang="zh-CN" altLang="en-US" sz="2000" b="1" dirty="0">
                <a:latin typeface="微软雅黑" pitchFamily="34" charset="-122"/>
                <a:ea typeface="微软雅黑" pitchFamily="34" charset="-122"/>
              </a:rPr>
              <a:t>，称为</a:t>
            </a:r>
            <a:r>
              <a:rPr lang="zh-CN" altLang="en-US" sz="2000" b="1" dirty="0">
                <a:solidFill>
                  <a:srgbClr val="FF0000"/>
                </a:solidFill>
                <a:latin typeface="微软雅黑" pitchFamily="34" charset="-122"/>
                <a:ea typeface="微软雅黑" pitchFamily="34" charset="-122"/>
              </a:rPr>
              <a:t>进位计数制</a:t>
            </a:r>
            <a:r>
              <a:rPr lang="zh-CN" altLang="en-US" sz="2000" b="1" dirty="0">
                <a:latin typeface="微软雅黑" pitchFamily="34" charset="-122"/>
                <a:ea typeface="微软雅黑" pitchFamily="34" charset="-122"/>
              </a:rPr>
              <a:t>。 </a:t>
            </a:r>
          </a:p>
          <a:p>
            <a:pPr>
              <a:lnSpc>
                <a:spcPct val="150000"/>
              </a:lnSpc>
            </a:pPr>
            <a:endParaRPr lang="en-US" altLang="zh-CN" sz="2000" b="1" dirty="0" smtClean="0">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相关</a:t>
            </a:r>
            <a:r>
              <a:rPr lang="zh-CN" altLang="en-US" sz="2000" b="1" dirty="0">
                <a:latin typeface="微软雅黑" pitchFamily="34" charset="-122"/>
                <a:ea typeface="微软雅黑" pitchFamily="34" charset="-122"/>
              </a:rPr>
              <a:t>概念 </a:t>
            </a:r>
          </a:p>
          <a:p>
            <a:pPr>
              <a:lnSpc>
                <a:spcPct val="150000"/>
              </a:lnSpc>
            </a:pPr>
            <a:r>
              <a:rPr lang="zh-CN" altLang="en-US" sz="2000" b="1" dirty="0" smtClean="0">
                <a:solidFill>
                  <a:srgbClr val="FF0000"/>
                </a:solidFill>
                <a:latin typeface="微软雅黑" pitchFamily="34" charset="-122"/>
                <a:ea typeface="微软雅黑" pitchFamily="34" charset="-122"/>
              </a:rPr>
              <a:t>数码</a:t>
            </a:r>
            <a:r>
              <a:rPr lang="zh-CN" altLang="en-US" sz="2000" b="1" dirty="0">
                <a:latin typeface="微软雅黑" pitchFamily="34" charset="-122"/>
                <a:ea typeface="微软雅黑" pitchFamily="34" charset="-122"/>
              </a:rPr>
              <a:t>：一个数制中表示基本数值大小的不同数字符号。</a:t>
            </a:r>
          </a:p>
          <a:p>
            <a:pPr>
              <a:lnSpc>
                <a:spcPct val="150000"/>
              </a:lnSpc>
            </a:pPr>
            <a:r>
              <a:rPr lang="zh-CN" altLang="en-US" sz="2000" b="1" dirty="0" smtClean="0">
                <a:solidFill>
                  <a:srgbClr val="FF0000"/>
                </a:solidFill>
                <a:latin typeface="微软雅黑" pitchFamily="34" charset="-122"/>
                <a:ea typeface="微软雅黑" pitchFamily="34" charset="-122"/>
              </a:rPr>
              <a:t>基数</a:t>
            </a:r>
            <a:r>
              <a:rPr lang="zh-CN" altLang="en-US" sz="2000" b="1" dirty="0">
                <a:latin typeface="微软雅黑" pitchFamily="34" charset="-122"/>
                <a:ea typeface="微软雅黑" pitchFamily="34" charset="-122"/>
              </a:rPr>
              <a:t>：在一种数制中，一组固定不变的不重复数字的个数称为基数（用</a:t>
            </a:r>
            <a:r>
              <a:rPr lang="en-US" altLang="zh-CN" sz="2000" b="1" dirty="0">
                <a:latin typeface="微软雅黑" pitchFamily="34" charset="-122"/>
                <a:ea typeface="微软雅黑" pitchFamily="34" charset="-122"/>
              </a:rPr>
              <a:t>R</a:t>
            </a:r>
            <a:r>
              <a:rPr lang="zh-CN" altLang="en-US" sz="2000" b="1" dirty="0">
                <a:latin typeface="微软雅黑" pitchFamily="34" charset="-122"/>
                <a:ea typeface="微软雅黑" pitchFamily="34" charset="-122"/>
              </a:rPr>
              <a:t>表示）。</a:t>
            </a:r>
          </a:p>
          <a:p>
            <a:pPr>
              <a:lnSpc>
                <a:spcPct val="150000"/>
              </a:lnSpc>
            </a:pPr>
            <a:r>
              <a:rPr lang="zh-CN" altLang="en-US" sz="2000" b="1" dirty="0" smtClean="0">
                <a:solidFill>
                  <a:srgbClr val="FF0000"/>
                </a:solidFill>
                <a:latin typeface="微软雅黑" pitchFamily="34" charset="-122"/>
                <a:ea typeface="微软雅黑" pitchFamily="34" charset="-122"/>
              </a:rPr>
              <a:t>位</a:t>
            </a:r>
            <a:r>
              <a:rPr lang="zh-CN" altLang="en-US" sz="2000" b="1" dirty="0">
                <a:solidFill>
                  <a:srgbClr val="FF0000"/>
                </a:solidFill>
                <a:latin typeface="微软雅黑" pitchFamily="34" charset="-122"/>
                <a:ea typeface="微软雅黑" pitchFamily="34" charset="-122"/>
              </a:rPr>
              <a:t>权</a:t>
            </a:r>
            <a:r>
              <a:rPr lang="zh-CN" altLang="en-US" sz="2000" b="1" dirty="0">
                <a:latin typeface="微软雅黑" pitchFamily="34" charset="-122"/>
                <a:ea typeface="微软雅黑" pitchFamily="34" charset="-122"/>
              </a:rPr>
              <a:t>：某个位置上的数代表的实际大小。</a:t>
            </a: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302426" y="1369228"/>
            <a:ext cx="2074371"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Tree>
    <p:extLst>
      <p:ext uri="{BB962C8B-B14F-4D97-AF65-F5344CB8AC3E}">
        <p14:creationId xmlns:p14="http://schemas.microsoft.com/office/powerpoint/2010/main" val="1841279747"/>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162" y="271158"/>
            <a:ext cx="30943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十进制</a:t>
            </a:r>
            <a:endParaRPr lang="zh-CN" altLang="en-US" sz="2400" b="1" dirty="0">
              <a:solidFill>
                <a:schemeClr val="bg1"/>
              </a:solidFill>
              <a:latin typeface="微软雅黑" pitchFamily="34" charset="-122"/>
              <a:ea typeface="微软雅黑" pitchFamily="34" charset="-122"/>
            </a:endParaRPr>
          </a:p>
        </p:txBody>
      </p:sp>
      <p:sp>
        <p:nvSpPr>
          <p:cNvPr id="22" name="TextBox 21"/>
          <p:cNvSpPr txBox="1"/>
          <p:nvPr/>
        </p:nvSpPr>
        <p:spPr>
          <a:xfrm>
            <a:off x="2376797" y="988368"/>
            <a:ext cx="6768791" cy="2839253"/>
          </a:xfrm>
          <a:prstGeom prst="rect">
            <a:avLst/>
          </a:prstGeom>
          <a:noFill/>
        </p:spPr>
        <p:txBody>
          <a:bodyPr wrap="square" lIns="68594" tIns="34297" rIns="68594" bIns="34297" rtlCol="0">
            <a:spAutoFit/>
          </a:bodyPr>
          <a:lstStyle/>
          <a:p>
            <a:pPr>
              <a:lnSpc>
                <a:spcPct val="150000"/>
              </a:lnSpc>
            </a:pPr>
            <a:r>
              <a:rPr lang="zh-CN" altLang="en-US" sz="2000" b="1" dirty="0">
                <a:latin typeface="微软雅黑" pitchFamily="34" charset="-122"/>
                <a:ea typeface="微软雅黑" pitchFamily="34" charset="-122"/>
              </a:rPr>
              <a:t>十</a:t>
            </a:r>
            <a:r>
              <a:rPr lang="zh-CN" altLang="en-US" sz="2000" b="1" dirty="0" smtClean="0">
                <a:latin typeface="微软雅黑" pitchFamily="34" charset="-122"/>
                <a:ea typeface="微软雅黑" pitchFamily="34" charset="-122"/>
              </a:rPr>
              <a:t>进制 </a:t>
            </a:r>
            <a:r>
              <a:rPr lang="en-US" altLang="zh-CN" sz="2000" b="1" dirty="0" smtClean="0">
                <a:solidFill>
                  <a:srgbClr val="FF0000"/>
                </a:solidFill>
                <a:latin typeface="微软雅黑" pitchFamily="34" charset="-122"/>
                <a:ea typeface="微软雅黑" pitchFamily="34" charset="-122"/>
              </a:rPr>
              <a:t>D</a:t>
            </a:r>
            <a:r>
              <a:rPr lang="zh-CN" altLang="en-US" sz="2000" b="1" dirty="0" smtClean="0">
                <a:solidFill>
                  <a:srgbClr val="FF0000"/>
                </a:solidFill>
                <a:latin typeface="微软雅黑" pitchFamily="34" charset="-122"/>
                <a:ea typeface="微软雅黑" pitchFamily="34" charset="-122"/>
              </a:rPr>
              <a:t> ：</a:t>
            </a:r>
            <a:endParaRPr lang="zh-CN" altLang="en-US" sz="2000" b="1" dirty="0">
              <a:solidFill>
                <a:srgbClr val="FF0000"/>
              </a:solidFill>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① 有十个数码：</a:t>
            </a:r>
            <a:r>
              <a:rPr lang="en-US" altLang="zh-CN" sz="2000" b="1" dirty="0">
                <a:latin typeface="微软雅黑" pitchFamily="34" charset="-122"/>
                <a:ea typeface="微软雅黑" pitchFamily="34" charset="-122"/>
              </a:rPr>
              <a:t>0</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4</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5</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6</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7</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8</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9</a:t>
            </a:r>
            <a:r>
              <a:rPr lang="zh-CN" altLang="en-US" sz="2000" b="1" dirty="0">
                <a:latin typeface="微软雅黑" pitchFamily="34" charset="-122"/>
                <a:ea typeface="微软雅黑" pitchFamily="34" charset="-122"/>
              </a:rPr>
              <a:t>。</a:t>
            </a:r>
          </a:p>
          <a:p>
            <a:pPr>
              <a:lnSpc>
                <a:spcPct val="150000"/>
              </a:lnSpc>
            </a:pPr>
            <a:r>
              <a:rPr lang="zh-CN" altLang="en-US" sz="2000" b="1" dirty="0">
                <a:latin typeface="微软雅黑" pitchFamily="34" charset="-122"/>
                <a:ea typeface="微软雅黑" pitchFamily="34" charset="-122"/>
              </a:rPr>
              <a:t>② 基数</a:t>
            </a:r>
            <a:r>
              <a:rPr lang="en-US" altLang="zh-CN" sz="2000" b="1" dirty="0">
                <a:latin typeface="微软雅黑" pitchFamily="34" charset="-122"/>
                <a:ea typeface="微软雅黑" pitchFamily="34" charset="-122"/>
              </a:rPr>
              <a:t>:10</a:t>
            </a:r>
            <a:r>
              <a:rPr lang="zh-CN" altLang="en-US" sz="2000" b="1" dirty="0">
                <a:latin typeface="微软雅黑" pitchFamily="34" charset="-122"/>
                <a:ea typeface="微软雅黑" pitchFamily="34" charset="-122"/>
              </a:rPr>
              <a:t>。</a:t>
            </a:r>
          </a:p>
          <a:p>
            <a:pPr>
              <a:lnSpc>
                <a:spcPct val="150000"/>
              </a:lnSpc>
            </a:pPr>
            <a:r>
              <a:rPr lang="zh-CN" altLang="en-US" sz="2000" b="1" dirty="0">
                <a:latin typeface="微软雅黑" pitchFamily="34" charset="-122"/>
                <a:ea typeface="微软雅黑" pitchFamily="34" charset="-122"/>
              </a:rPr>
              <a:t>③ 运算规则</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nSpc>
                <a:spcPct val="150000"/>
              </a:lnSpc>
            </a:pPr>
            <a:r>
              <a:rPr lang="en-US" altLang="zh-CN" sz="2000" b="1" dirty="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    </a:t>
            </a:r>
            <a:r>
              <a:rPr lang="zh-CN" altLang="en-US" sz="2000" b="1" dirty="0" smtClean="0">
                <a:solidFill>
                  <a:srgbClr val="FF0000"/>
                </a:solidFill>
                <a:latin typeface="微软雅黑" pitchFamily="34" charset="-122"/>
                <a:ea typeface="微软雅黑" pitchFamily="34" charset="-122"/>
              </a:rPr>
              <a:t>逢</a:t>
            </a:r>
            <a:r>
              <a:rPr lang="zh-CN" altLang="en-US" sz="2000" b="1" dirty="0">
                <a:solidFill>
                  <a:srgbClr val="FF0000"/>
                </a:solidFill>
                <a:latin typeface="微软雅黑" pitchFamily="34" charset="-122"/>
                <a:ea typeface="微软雅黑" pitchFamily="34" charset="-122"/>
              </a:rPr>
              <a:t>十进</a:t>
            </a:r>
            <a:r>
              <a:rPr lang="zh-CN" altLang="en-US" sz="2000" b="1" dirty="0" smtClean="0">
                <a:solidFill>
                  <a:srgbClr val="FF0000"/>
                </a:solidFill>
                <a:latin typeface="微软雅黑" pitchFamily="34" charset="-122"/>
                <a:ea typeface="微软雅黑" pitchFamily="34" charset="-122"/>
              </a:rPr>
              <a:t>一</a:t>
            </a:r>
            <a:r>
              <a:rPr lang="zh-CN" altLang="en-US" sz="2000" b="1" dirty="0" smtClean="0">
                <a:latin typeface="微软雅黑" pitchFamily="34" charset="-122"/>
                <a:ea typeface="微软雅黑" pitchFamily="34" charset="-122"/>
              </a:rPr>
              <a:t>（加法</a:t>
            </a:r>
            <a:r>
              <a:rPr lang="zh-CN" altLang="en-US" sz="2000" b="1" dirty="0">
                <a:latin typeface="微软雅黑" pitchFamily="34" charset="-122"/>
                <a:ea typeface="微软雅黑" pitchFamily="34" charset="-122"/>
              </a:rPr>
              <a:t>运算），</a:t>
            </a:r>
            <a:r>
              <a:rPr lang="zh-CN" altLang="en-US" sz="2000" b="1" dirty="0">
                <a:solidFill>
                  <a:srgbClr val="FF0000"/>
                </a:solidFill>
                <a:latin typeface="微软雅黑" pitchFamily="34" charset="-122"/>
                <a:ea typeface="微软雅黑" pitchFamily="34" charset="-122"/>
              </a:rPr>
              <a:t>借一当十</a:t>
            </a:r>
            <a:r>
              <a:rPr lang="zh-CN" altLang="en-US" sz="2000" b="1" dirty="0">
                <a:latin typeface="微软雅黑" pitchFamily="34" charset="-122"/>
                <a:ea typeface="微软雅黑" pitchFamily="34" charset="-122"/>
              </a:rPr>
              <a:t>（减法运算）。</a:t>
            </a:r>
          </a:p>
          <a:p>
            <a:pPr>
              <a:lnSpc>
                <a:spcPct val="150000"/>
              </a:lnSpc>
            </a:pPr>
            <a:r>
              <a:rPr lang="zh-CN" altLang="en-US" sz="2000" b="1" dirty="0" smtClean="0">
                <a:solidFill>
                  <a:srgbClr val="FF0000"/>
                </a:solidFill>
                <a:latin typeface="微软雅黑" pitchFamily="34" charset="-122"/>
                <a:ea typeface="微软雅黑" pitchFamily="34" charset="-122"/>
              </a:rPr>
              <a:t>例：</a:t>
            </a:r>
            <a:r>
              <a:rPr lang="zh-CN" altLang="en-US" sz="2000" b="1" dirty="0" smtClean="0">
                <a:latin typeface="微软雅黑" pitchFamily="34" charset="-122"/>
                <a:ea typeface="微软雅黑" pitchFamily="34" charset="-122"/>
              </a:rPr>
              <a:t>将</a:t>
            </a:r>
            <a:r>
              <a:rPr lang="zh-CN" altLang="en-US" sz="2000" b="1" dirty="0">
                <a:latin typeface="微软雅黑" pitchFamily="34" charset="-122"/>
                <a:ea typeface="微软雅黑" pitchFamily="34" charset="-122"/>
              </a:rPr>
              <a:t>（</a:t>
            </a:r>
            <a:r>
              <a:rPr lang="en-US" altLang="zh-CN" sz="2000" b="1" dirty="0">
                <a:latin typeface="微软雅黑" pitchFamily="34" charset="-122"/>
                <a:ea typeface="微软雅黑" pitchFamily="34" charset="-122"/>
              </a:rPr>
              <a:t>123.615</a:t>
            </a:r>
            <a:r>
              <a:rPr lang="zh-CN" altLang="en-US" sz="2000" b="1" dirty="0">
                <a:latin typeface="微软雅黑" pitchFamily="34" charset="-122"/>
                <a:ea typeface="微软雅黑" pitchFamily="34" charset="-122"/>
              </a:rPr>
              <a:t>）</a:t>
            </a:r>
            <a:r>
              <a:rPr lang="en-US" altLang="zh-CN" sz="2000" b="1" baseline="-25000" dirty="0">
                <a:latin typeface="微软雅黑" pitchFamily="34" charset="-122"/>
                <a:ea typeface="微软雅黑" pitchFamily="34" charset="-122"/>
              </a:rPr>
              <a:t>10</a:t>
            </a:r>
            <a:r>
              <a:rPr lang="zh-CN" altLang="en-US" sz="2000" b="1" dirty="0">
                <a:latin typeface="微软雅黑" pitchFamily="34" charset="-122"/>
                <a:ea typeface="微软雅黑" pitchFamily="34" charset="-122"/>
              </a:rPr>
              <a:t>使用公式</a:t>
            </a:r>
            <a:r>
              <a:rPr lang="zh-CN" altLang="en-US" sz="2000" b="1" dirty="0">
                <a:solidFill>
                  <a:srgbClr val="FF0000"/>
                </a:solidFill>
                <a:latin typeface="微软雅黑" pitchFamily="34" charset="-122"/>
                <a:ea typeface="微软雅黑" pitchFamily="34" charset="-122"/>
              </a:rPr>
              <a:t>按各位的权展开</a:t>
            </a:r>
            <a:r>
              <a:rPr lang="zh-CN" altLang="en-US" sz="2000" b="1" dirty="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即</a:t>
            </a:r>
            <a:endParaRPr lang="en-US" altLang="zh-CN" sz="2000" b="1" dirty="0">
              <a:latin typeface="微软雅黑" pitchFamily="34" charset="-122"/>
              <a:ea typeface="微软雅黑" pitchFamily="34" charset="-122"/>
            </a:endParaRPr>
          </a:p>
        </p:txBody>
      </p:sp>
      <p:sp>
        <p:nvSpPr>
          <p:cNvPr id="10" name="TextBox 48"/>
          <p:cNvSpPr txBox="1"/>
          <p:nvPr/>
        </p:nvSpPr>
        <p:spPr>
          <a:xfrm>
            <a:off x="3348659"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数据概念</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48"/>
          <p:cNvSpPr txBox="1"/>
          <p:nvPr/>
        </p:nvSpPr>
        <p:spPr>
          <a:xfrm>
            <a:off x="4716811" y="340296"/>
            <a:ext cx="1296143" cy="307777"/>
          </a:xfrm>
          <a:prstGeom prst="rect">
            <a:avLst/>
          </a:prstGeom>
          <a:noFill/>
        </p:spPr>
        <p:txBody>
          <a:bodyPr wrap="square" lIns="0" tIns="0" rIns="0" bIns="0" rtlCol="0">
            <a:spAutoFit/>
          </a:bodyPr>
          <a:lstStyle/>
          <a:p>
            <a:r>
              <a:rPr lang="zh-CN" altLang="en-US" sz="2000" b="1" dirty="0" smtClean="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rPr>
              <a:t>数据单位</a:t>
            </a:r>
            <a:endParaRPr lang="en-GB" altLang="zh-CN" sz="2000" b="1" dirty="0">
              <a:solidFill>
                <a:schemeClr val="tx2">
                  <a:lumMod val="40000"/>
                  <a:lumOff val="6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48"/>
          <p:cNvSpPr txBox="1"/>
          <p:nvPr/>
        </p:nvSpPr>
        <p:spPr>
          <a:xfrm>
            <a:off x="6084963" y="340296"/>
            <a:ext cx="1296143" cy="307777"/>
          </a:xfrm>
          <a:prstGeom prst="rect">
            <a:avLst/>
          </a:prstGeom>
          <a:noFill/>
        </p:spPr>
        <p:txBody>
          <a:bodyPr wrap="square" lIns="0" tIns="0" rIns="0" bIns="0" rtlCol="0">
            <a:spAutoFit/>
          </a:bodyPr>
          <a:lstStyle/>
          <a:p>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cs typeface="+mn-ea"/>
                <a:sym typeface="+mn-lt"/>
              </a:rPr>
              <a:t>信息表示</a:t>
            </a:r>
            <a:endParaRPr lang="en-GB" altLang="zh-CN" sz="2000" b="1" dirty="0">
              <a:solidFill>
                <a:schemeClr val="accent6">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48"/>
          <p:cNvSpPr txBox="1"/>
          <p:nvPr/>
        </p:nvSpPr>
        <p:spPr>
          <a:xfrm>
            <a:off x="7453114" y="340296"/>
            <a:ext cx="1296143" cy="307777"/>
          </a:xfrm>
          <a:prstGeom prst="rect">
            <a:avLst/>
          </a:prstGeom>
          <a:noFill/>
        </p:spPr>
        <p:txBody>
          <a:bodyPr wrap="square" lIns="0" tIns="0" rIns="0" bIns="0" rtlCol="0">
            <a:spAutoFit/>
          </a:bodyPr>
          <a:lstStyle/>
          <a:p>
            <a:r>
              <a:rPr lang="zh-CN" altLang="en-US" sz="2000" b="1" dirty="0" smtClean="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rPr>
              <a:t>小      结</a:t>
            </a:r>
            <a:endParaRPr lang="en-GB" altLang="zh-CN" sz="2000" b="1" dirty="0">
              <a:solidFill>
                <a:schemeClr val="bg2">
                  <a:lumMod val="60000"/>
                  <a:lumOff val="4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302426" y="1369228"/>
            <a:ext cx="2074371" cy="890600"/>
            <a:chOff x="-337987" y="1112032"/>
            <a:chExt cx="4403992" cy="1890788"/>
          </a:xfrm>
        </p:grpSpPr>
        <p:sp>
          <p:nvSpPr>
            <p:cNvPr id="8" name="等腰三角形 7"/>
            <p:cNvSpPr/>
            <p:nvPr/>
          </p:nvSpPr>
          <p:spPr>
            <a:xfrm flipV="1">
              <a:off x="0" y="1300866"/>
              <a:ext cx="1607304" cy="1622708"/>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9" name="等腰三角形 7"/>
            <p:cNvSpPr/>
            <p:nvPr/>
          </p:nvSpPr>
          <p:spPr>
            <a:xfrm flipV="1">
              <a:off x="2450941" y="1112032"/>
              <a:ext cx="1271595" cy="1283781"/>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rgbClr val="D20402"/>
                </a:solidFill>
                <a:latin typeface="+mn-ea"/>
                <a:cs typeface="+mn-ea"/>
              </a:endParaRPr>
            </a:p>
          </p:txBody>
        </p:sp>
        <p:sp>
          <p:nvSpPr>
            <p:cNvPr id="14" name="梯形 13"/>
            <p:cNvSpPr/>
            <p:nvPr/>
          </p:nvSpPr>
          <p:spPr>
            <a:xfrm>
              <a:off x="-337987" y="2791462"/>
              <a:ext cx="2322382" cy="211358"/>
            </a:xfrm>
            <a:prstGeom prst="trapezoid">
              <a:avLst>
                <a:gd name="adj" fmla="val 2999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sp>
          <p:nvSpPr>
            <p:cNvPr id="15" name="梯形 14"/>
            <p:cNvSpPr/>
            <p:nvPr/>
          </p:nvSpPr>
          <p:spPr>
            <a:xfrm>
              <a:off x="2102939" y="2281477"/>
              <a:ext cx="1963066" cy="178657"/>
            </a:xfrm>
            <a:prstGeom prst="trapezoid">
              <a:avLst>
                <a:gd name="adj" fmla="val 2999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zh-CN" altLang="en-US">
                <a:solidFill>
                  <a:schemeClr val="tx1">
                    <a:lumMod val="50000"/>
                    <a:lumOff val="50000"/>
                  </a:schemeClr>
                </a:solidFill>
                <a:latin typeface="+mn-ea"/>
                <a:cs typeface="+mn-ea"/>
              </a:endParaRPr>
            </a:p>
          </p:txBody>
        </p:sp>
      </p:grpSp>
      <p:sp>
        <p:nvSpPr>
          <p:cNvPr id="3" name="矩形 2"/>
          <p:cNvSpPr/>
          <p:nvPr/>
        </p:nvSpPr>
        <p:spPr>
          <a:xfrm>
            <a:off x="212587" y="4084712"/>
            <a:ext cx="8935705" cy="458908"/>
          </a:xfrm>
          <a:prstGeom prst="rect">
            <a:avLst/>
          </a:prstGeom>
        </p:spPr>
        <p:txBody>
          <a:bodyPr wrap="square">
            <a:spAutoFit/>
          </a:bodyPr>
          <a:lstStyle/>
          <a:p>
            <a:pPr>
              <a:lnSpc>
                <a:spcPct val="150000"/>
              </a:lnSpc>
            </a:pPr>
            <a:r>
              <a:rPr lang="zh-CN" altLang="en-US" b="1" dirty="0">
                <a:solidFill>
                  <a:srgbClr val="FF0000"/>
                </a:solidFill>
                <a:latin typeface="微软雅黑" pitchFamily="34" charset="-122"/>
                <a:ea typeface="微软雅黑" pitchFamily="34" charset="-122"/>
              </a:rPr>
              <a:t>（</a:t>
            </a:r>
            <a:r>
              <a:rPr lang="en-US" altLang="zh-CN" b="1" dirty="0">
                <a:solidFill>
                  <a:srgbClr val="FF0000"/>
                </a:solidFill>
                <a:latin typeface="微软雅黑" pitchFamily="34" charset="-122"/>
                <a:ea typeface="微软雅黑" pitchFamily="34" charset="-122"/>
              </a:rPr>
              <a:t>123.615</a:t>
            </a:r>
            <a:r>
              <a:rPr lang="zh-CN" altLang="en-US" b="1" dirty="0">
                <a:solidFill>
                  <a:srgbClr val="FF0000"/>
                </a:solidFill>
                <a:latin typeface="微软雅黑" pitchFamily="34" charset="-122"/>
                <a:ea typeface="微软雅黑" pitchFamily="34" charset="-122"/>
              </a:rPr>
              <a:t>）</a:t>
            </a:r>
            <a:r>
              <a:rPr lang="en-US" altLang="zh-CN" b="1" baseline="-25000" dirty="0">
                <a:solidFill>
                  <a:srgbClr val="FF0000"/>
                </a:solidFill>
                <a:latin typeface="微软雅黑" pitchFamily="34" charset="-122"/>
                <a:ea typeface="微软雅黑" pitchFamily="34" charset="-122"/>
              </a:rPr>
              <a:t>10</a:t>
            </a:r>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1×10</a:t>
            </a:r>
            <a:r>
              <a:rPr lang="en-US" altLang="zh-CN" b="1" baseline="30000" dirty="0">
                <a:latin typeface="微软雅黑" pitchFamily="34" charset="-122"/>
                <a:ea typeface="微软雅黑" pitchFamily="34" charset="-122"/>
              </a:rPr>
              <a:t>2</a:t>
            </a:r>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2×10</a:t>
            </a:r>
            <a:r>
              <a:rPr lang="en-US" altLang="zh-CN" b="1" baseline="30000" dirty="0">
                <a:latin typeface="微软雅黑" pitchFamily="34" charset="-122"/>
                <a:ea typeface="微软雅黑" pitchFamily="34" charset="-122"/>
              </a:rPr>
              <a:t>1</a:t>
            </a:r>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3×10</a:t>
            </a:r>
            <a:r>
              <a:rPr lang="en-US" altLang="zh-CN" b="1" baseline="30000" dirty="0">
                <a:latin typeface="微软雅黑" pitchFamily="34" charset="-122"/>
                <a:ea typeface="微软雅黑" pitchFamily="34" charset="-122"/>
              </a:rPr>
              <a:t>0</a:t>
            </a:r>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6×10-1</a:t>
            </a:r>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1×10</a:t>
            </a:r>
            <a:r>
              <a:rPr lang="en-US" altLang="zh-CN" b="1" baseline="30000" dirty="0">
                <a:latin typeface="微软雅黑" pitchFamily="34" charset="-122"/>
                <a:ea typeface="微软雅黑" pitchFamily="34" charset="-122"/>
              </a:rPr>
              <a:t>-2</a:t>
            </a:r>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5×10</a:t>
            </a:r>
            <a:r>
              <a:rPr lang="en-US" altLang="zh-CN" b="1" baseline="30000" dirty="0">
                <a:latin typeface="微软雅黑" pitchFamily="34" charset="-122"/>
                <a:ea typeface="微软雅黑" pitchFamily="34" charset="-122"/>
              </a:rPr>
              <a:t>-3</a:t>
            </a:r>
            <a:r>
              <a:rPr lang="zh-CN" altLang="en-US" b="1" dirty="0">
                <a:latin typeface="微软雅黑" pitchFamily="34" charset="-122"/>
                <a:ea typeface="微软雅黑" pitchFamily="34" charset="-122"/>
              </a:rPr>
              <a:t>＝</a:t>
            </a:r>
            <a:r>
              <a:rPr lang="en-US" altLang="zh-CN" b="1" dirty="0" smtClean="0">
                <a:solidFill>
                  <a:srgbClr val="FF0000"/>
                </a:solidFill>
                <a:latin typeface="微软雅黑" pitchFamily="34" charset="-122"/>
                <a:ea typeface="微软雅黑" pitchFamily="34" charset="-122"/>
              </a:rPr>
              <a:t>123.615D</a:t>
            </a:r>
            <a:endParaRPr lang="en-US" altLang="zh-CN"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847668312"/>
      </p:ext>
    </p:extLst>
  </p:cSld>
  <p:clrMapOvr>
    <a:masterClrMapping/>
  </p:clrMapOvr>
  <mc:AlternateContent xmlns:mc="http://schemas.openxmlformats.org/markup-compatibility/2006" xmlns:p14="http://schemas.microsoft.com/office/powerpoint/2010/main">
    <mc:Choice Requires="p14">
      <p:transition spd="slow" p14:dur="999"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41.pptx"/>
</p:tagLst>
</file>

<file path=ppt/tags/tag1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0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0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0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0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10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0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0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0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08.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109.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1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10.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1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1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13.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14.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115.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16.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17.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1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1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2.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12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2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22.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无符号二进制数的第一位可为0,所以当为全0时最小值为0,当全为1时最大值为25-1=31。"/>
  <p:tag name="PROBLEMSCORE" val="1.0"/>
</p:tagLst>
</file>

<file path=ppt/tags/tag123.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12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2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2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2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12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2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3.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13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3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32.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133.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134.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135.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13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7.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38.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139.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4.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140.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41.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4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4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4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4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46.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ASCII码值(用十进制表示)分别为:空格对应32,0对应48,A对应65,a对应97。"/>
  <p:tag name="PROBLEMSCORE" val="1.0"/>
</p:tagLst>
</file>

<file path=ppt/tags/tag147.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14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4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15.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15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5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5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5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5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5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56.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157.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158.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159.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1.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62.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163.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64.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65.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6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70.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十进制向二进制的转换采用&quot;除二取余&quot;法,100=26+25+22,所以二进制为01100100。"/>
  <p:tag name="PROBLEMSCORE" val="1.0"/>
</p:tagLst>
</file>

<file path=ppt/tags/tag171.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17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7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7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7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7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7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17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7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8.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180.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181.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182.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183.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18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85.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86.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187.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88.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89.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9.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19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9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9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9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94.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汉字的内码=汉字的国标码+8080H,此题内码=5E38H+8080H=DEB8H。"/>
  <p:tag name="PROBLEMSCORE" val="1.0"/>
</p:tagLst>
</file>

<file path=ppt/tags/tag195.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19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9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19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9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SCORE" val="1.0"/>
  <p:tag name="PROBLEMREMARK" val="1GB=1024MB=210MB,&#10;128MB=27MB,&#10;10GB=80*128MB。"/>
</p:tagLst>
</file>

<file path=ppt/tags/tag20.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0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0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0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0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04.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205.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206.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207.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20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09.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1.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10.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211.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12.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13.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18.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二进制转换为十进制:25+24+20=49"/>
  <p:tag name="PROBLEMSCORE" val="1.0"/>
</p:tagLst>
</file>

<file path=ppt/tags/tag219.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2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2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2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2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2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2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22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2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28.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229.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2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30.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23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23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33.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34.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235.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36.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37.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3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3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4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4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42.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1KB=1024Bytes,内存地址为0~1023,用十六进制表示为0~03FFH。"/>
  <p:tag name="PROBLEMSCORE" val="1.0"/>
</p:tagLst>
</file>

<file path=ppt/tags/tag243.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4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4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4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4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4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4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5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5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252.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253.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254.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255.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25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57.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58.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259.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6.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在国标码的字符集中,收集了一级汉字3755个,二级汉字3008个,图形符号682个。"/>
  <p:tag name="PROBLEMSCORE" val="1.0"/>
</p:tagLst>
</file>

<file path=ppt/tags/tag260.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61.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6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6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6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6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66.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q的ASCII码(用十六进制表示)为:6D+4=71。"/>
  <p:tag name="PROBLEMSCORE" val="1.0"/>
</p:tagLst>
</file>

<file path=ppt/tags/tag267.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6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6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7.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7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7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27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7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7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7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76.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277.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278.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279.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2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8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81.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82.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283.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84.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85.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8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8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8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8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90.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无符号二进制数的第一位可为0,所以当全为0时最小值为0,当全为1时最大值为26-1=63。"/>
  <p:tag name="PROBLEMSCORE" val="1.0"/>
</p:tagLst>
</file>

<file path=ppt/tags/tag291.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9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9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9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9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9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9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9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9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3.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00.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301.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302.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303.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30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05.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06.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307.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08.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09.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1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1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1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14.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国标码两个字节的最高位都为0,机内码两个字节的最高位都为1。"/>
  <p:tag name="PROBLEMSCORE" val="1.0"/>
</p:tagLst>
</file>

<file path=ppt/tags/tag315.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1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1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31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1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2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2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2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2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24.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325.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326.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327.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32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29.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330.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331.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32.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33.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3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3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3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3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38.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ASCII码(用十六进制表示)为:9对应39,Z对应5A,X对应58,d对应64。"/>
  <p:tag name="PROBLEMSCORE" val="1.0"/>
</p:tagLst>
</file>

<file path=ppt/tags/tag339.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4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4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4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4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4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4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34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4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48.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349.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3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50.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35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35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53.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54.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355.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56.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57.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5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5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6.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36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6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62.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汉字的内码=汉字的国标码+8080H,此题内码=5E38H+8080H=DEB8H。"/>
  <p:tag name="PROBLEMSCORE" val="1.0"/>
</p:tagLst>
</file>

<file path=ppt/tags/tag363.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6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6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6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6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36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6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7.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37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7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72.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373.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374.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375.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37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77.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78.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379.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8.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380.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81.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8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8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8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8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9.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1.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42.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43.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44.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45.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4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50.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最后位加0等于前面所有位都乘以2再相加,所以是2倍。"/>
  <p:tag name="PROBLEMSCORE" val="1.0"/>
</p:tagLst>
</file>

<file path=ppt/tags/tag51.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5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5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5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5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0.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61.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62.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63.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6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5.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66.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67.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68.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69.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7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4.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Pentium是32位微机。"/>
  <p:tag name="PROBLEMSCORE" val="1.0"/>
</p:tagLst>
</file>

<file path=ppt/tags/tag75.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7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7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8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8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8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8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84.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85.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86.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87.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8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9.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90.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91.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92.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93.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9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8.xml><?xml version="1.0" encoding="utf-8"?>
<p:tagLst xmlns:a="http://schemas.openxmlformats.org/drawingml/2006/main" xmlns:r="http://schemas.openxmlformats.org/officeDocument/2006/relationships" xmlns:p="http://schemas.openxmlformats.org/presentationml/2006/main">
  <p:tag name="RAINPROBLEM" val="MultipleChoice"/>
  <p:tag name="PROBLEMHASREMARK" val="True"/>
  <p:tag name="PROBLEMREMARK" val="国际通用的ASCII码为7位,且最高位不总为1;所有大写字母的ASCII码都小于小写字母a的ASCII码;标准ASCII码表有128个不同的字符编码。"/>
  <p:tag name="PROBLEMSCORE" val="1.0"/>
</p:tagLst>
</file>

<file path=ppt/tags/tag99.xml><?xml version="1.0" encoding="utf-8"?>
<p:tagLst xmlns:a="http://schemas.openxmlformats.org/drawingml/2006/main" xmlns:r="http://schemas.openxmlformats.org/officeDocument/2006/relationships" xmlns:p="http://schemas.openxmlformats.org/presentationml/2006/main">
  <p:tag name="RAINPROBLEM" val="ProblemBody"/>
</p:tagLst>
</file>

<file path=ppt/theme/theme1.xml><?xml version="1.0" encoding="utf-8"?>
<a:theme xmlns:a="http://schemas.openxmlformats.org/drawingml/2006/main" name="1_自定义设计方案">
  <a:themeElements>
    <a:clrScheme name="自定义 1261">
      <a:dk1>
        <a:sysClr val="windowText" lastClr="000000"/>
      </a:dk1>
      <a:lt1>
        <a:sysClr val="window" lastClr="FFFFFF"/>
      </a:lt1>
      <a:dk2>
        <a:srgbClr val="464646"/>
      </a:dk2>
      <a:lt2>
        <a:srgbClr val="7F7F7F"/>
      </a:lt2>
      <a:accent1>
        <a:srgbClr val="2C99C0"/>
      </a:accent1>
      <a:accent2>
        <a:srgbClr val="D53E25"/>
      </a:accent2>
      <a:accent3>
        <a:srgbClr val="ECA11A"/>
      </a:accent3>
      <a:accent4>
        <a:srgbClr val="2C99C0"/>
      </a:accent4>
      <a:accent5>
        <a:srgbClr val="D53E25"/>
      </a:accent5>
      <a:accent6>
        <a:srgbClr val="ECA11A"/>
      </a:accent6>
      <a:hlink>
        <a:srgbClr val="FF8119"/>
      </a:hlink>
      <a:folHlink>
        <a:srgbClr val="44B9E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637</TotalTime>
  <Words>3848</Words>
  <Application>Microsoft Office PowerPoint</Application>
  <PresentationFormat>自定义</PresentationFormat>
  <Paragraphs>656</Paragraphs>
  <Slides>50</Slides>
  <Notes>34</Notes>
  <HiddenSlides>0</HiddenSlides>
  <MMClips>1</MMClips>
  <ScaleCrop>false</ScaleCrop>
  <HeadingPairs>
    <vt:vector size="4" baseType="variant">
      <vt:variant>
        <vt:lpstr>主题</vt:lpstr>
      </vt:variant>
      <vt:variant>
        <vt:i4>1</vt:i4>
      </vt:variant>
      <vt:variant>
        <vt:lpstr>幻灯片标题</vt:lpstr>
      </vt:variant>
      <vt:variant>
        <vt:i4>50</vt:i4>
      </vt:variant>
    </vt:vector>
  </HeadingPairs>
  <TitlesOfParts>
    <vt:vector size="51" baseType="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bt641.pptx</dc:title>
  <dc:creator>Administrator</dc:creator>
  <cp:lastModifiedBy>Sky123.Org</cp:lastModifiedBy>
  <cp:revision>89</cp:revision>
  <dcterms:created xsi:type="dcterms:W3CDTF">2016-10-17T14:00:15Z</dcterms:created>
  <dcterms:modified xsi:type="dcterms:W3CDTF">2019-10-10T13:09:12Z</dcterms:modified>
</cp:coreProperties>
</file>